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3"/>
  </p:notesMasterIdLst>
  <p:sldIdLst>
    <p:sldId id="256" r:id="rId2"/>
    <p:sldId id="257" r:id="rId3"/>
    <p:sldId id="258" r:id="rId4"/>
    <p:sldId id="259" r:id="rId5"/>
    <p:sldId id="262" r:id="rId6"/>
    <p:sldId id="260" r:id="rId7"/>
    <p:sldId id="261"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37" d="100"/>
          <a:sy n="37" d="100"/>
        </p:scale>
        <p:origin x="-1944"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notesMaster" Target="notesMasters/notesMaster1.xml"/><Relationship Id="rId34" Type="http://schemas.openxmlformats.org/officeDocument/2006/relationships/printerSettings" Target="printerSettings/printerSettings1.bin"/><Relationship Id="rId35" Type="http://schemas.openxmlformats.org/officeDocument/2006/relationships/presProps" Target="presProps.xml"/><Relationship Id="rId36" Type="http://schemas.openxmlformats.org/officeDocument/2006/relationships/viewProps" Target="view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theme" Target="theme/theme1.xml"/><Relationship Id="rId3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466ADC6-ECC2-BA4B-8DA2-462BC5EC692C}" type="datetimeFigureOut">
              <a:rPr lang="en-US" smtClean="0"/>
              <a:t>2/12/17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A530E16-BE38-9645-98F4-488E8AD53238}" type="slidenum">
              <a:rPr lang="en-US" smtClean="0"/>
              <a:t>‹#›</a:t>
            </a:fld>
            <a:endParaRPr lang="en-US"/>
          </a:p>
        </p:txBody>
      </p:sp>
    </p:spTree>
    <p:extLst>
      <p:ext uri="{BB962C8B-B14F-4D97-AF65-F5344CB8AC3E}">
        <p14:creationId xmlns:p14="http://schemas.microsoft.com/office/powerpoint/2010/main" val="331219674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 Id="rId3" Type="http://schemas.openxmlformats.org/officeDocument/2006/relationships/hyperlink" Target="http://www.ncdc.noaa.gov/billions/" TargetMode="Externa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 Id="rId3" Type="http://schemas.openxmlformats.org/officeDocument/2006/relationships/hyperlink" Target="http://www.transparency.org" TargetMode="Externa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Figure 1.1.</a:t>
            </a:r>
            <a:r>
              <a:rPr lang="en-US" sz="1200" kern="1200" dirty="0" smtClean="0">
                <a:solidFill>
                  <a:schemeClr val="tx1"/>
                </a:solidFill>
                <a:effectLst/>
                <a:latin typeface="+mn-lt"/>
                <a:ea typeface="+mn-ea"/>
                <a:cs typeface="+mn-cs"/>
              </a:rPr>
              <a:t>  Number of weather-related disasters in the US whose cost exceeded $1 Billion  (left hand scale), compared to the US population in millions (right hand scale). The horizontal scale shows time, for the years 1980 to 2014, the period when good data on disaster cost are available.  Costs adjusted for inflation to 2015 dollars. Disaster data from National Atmosphere and Ocean Administration ( </a:t>
            </a:r>
            <a:r>
              <a:rPr lang="en-US" sz="1200" u="sng" kern="1200" dirty="0" smtClean="0">
                <a:solidFill>
                  <a:schemeClr val="tx1"/>
                </a:solidFill>
                <a:effectLst/>
                <a:latin typeface="+mn-lt"/>
                <a:ea typeface="+mn-ea"/>
                <a:cs typeface="+mn-cs"/>
                <a:hlinkClick r:id="rId3"/>
              </a:rPr>
              <a:t>http://www.ncdc.noaa.gov/billions/</a:t>
            </a:r>
            <a:r>
              <a:rPr lang="en-US" sz="1200" kern="1200" dirty="0" smtClean="0">
                <a:solidFill>
                  <a:schemeClr val="tx1"/>
                </a:solidFill>
                <a:effectLst/>
                <a:latin typeface="+mn-lt"/>
                <a:ea typeface="+mn-ea"/>
                <a:cs typeface="+mn-cs"/>
              </a:rPr>
              <a:t>). Population data from World Bank. </a:t>
            </a:r>
          </a:p>
          <a:p>
            <a:endParaRPr lang="en-US" dirty="0"/>
          </a:p>
        </p:txBody>
      </p:sp>
      <p:sp>
        <p:nvSpPr>
          <p:cNvPr id="4" name="Slide Number Placeholder 3"/>
          <p:cNvSpPr>
            <a:spLocks noGrp="1"/>
          </p:cNvSpPr>
          <p:nvPr>
            <p:ph type="sldNum" sz="quarter" idx="10"/>
          </p:nvPr>
        </p:nvSpPr>
        <p:spPr/>
        <p:txBody>
          <a:bodyPr/>
          <a:lstStyle/>
          <a:p>
            <a:fld id="{6A530E16-BE38-9645-98F4-488E8AD53238}" type="slidenum">
              <a:rPr lang="en-US" smtClean="0"/>
              <a:t>2</a:t>
            </a:fld>
            <a:endParaRPr lang="en-US"/>
          </a:p>
        </p:txBody>
      </p:sp>
    </p:spTree>
    <p:extLst>
      <p:ext uri="{BB962C8B-B14F-4D97-AF65-F5344CB8AC3E}">
        <p14:creationId xmlns:p14="http://schemas.microsoft.com/office/powerpoint/2010/main" val="21247891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Figure 2.5.</a:t>
            </a:r>
            <a:r>
              <a:rPr lang="en-US" sz="1200" kern="1200" dirty="0" smtClean="0">
                <a:solidFill>
                  <a:schemeClr val="tx1"/>
                </a:solidFill>
                <a:effectLst/>
                <a:latin typeface="+mn-lt"/>
                <a:ea typeface="+mn-ea"/>
                <a:cs typeface="+mn-cs"/>
              </a:rPr>
              <a:t> Fence in California offset by the 1906 San Francisco earthquake.  Photograph by G. K. Gilbert.</a:t>
            </a:r>
          </a:p>
          <a:p>
            <a:endParaRPr lang="en-US" dirty="0"/>
          </a:p>
        </p:txBody>
      </p:sp>
      <p:sp>
        <p:nvSpPr>
          <p:cNvPr id="4" name="Slide Number Placeholder 3"/>
          <p:cNvSpPr>
            <a:spLocks noGrp="1"/>
          </p:cNvSpPr>
          <p:nvPr>
            <p:ph type="sldNum" sz="quarter" idx="10"/>
          </p:nvPr>
        </p:nvSpPr>
        <p:spPr/>
        <p:txBody>
          <a:bodyPr/>
          <a:lstStyle/>
          <a:p>
            <a:fld id="{6A530E16-BE38-9645-98F4-488E8AD53238}" type="slidenum">
              <a:rPr lang="en-US" smtClean="0"/>
              <a:t>11</a:t>
            </a:fld>
            <a:endParaRPr lang="en-US"/>
          </a:p>
        </p:txBody>
      </p:sp>
    </p:spTree>
    <p:extLst>
      <p:ext uri="{BB962C8B-B14F-4D97-AF65-F5344CB8AC3E}">
        <p14:creationId xmlns:p14="http://schemas.microsoft.com/office/powerpoint/2010/main" val="10945639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Box 2.3 Stick-Slip and Elastic Rebound on a Vertical Fault.   </a:t>
            </a:r>
            <a:r>
              <a:rPr lang="en-US" sz="1200" kern="1200" dirty="0" smtClean="0">
                <a:solidFill>
                  <a:schemeClr val="tx1"/>
                </a:solidFill>
                <a:effectLst/>
                <a:latin typeface="+mn-lt"/>
                <a:ea typeface="+mn-ea"/>
                <a:cs typeface="+mn-cs"/>
              </a:rPr>
              <a:t>Birds eye view of strain accumulation and release over three phases of the earthquake cycle, spanning many decades.  This example is for a vertical strike slip fault, the kind that ruptured in the 1906 San Francisco earthquake in California.  </a:t>
            </a:r>
            <a:r>
              <a:rPr lang="en-US" sz="1200" b="1" kern="1200" dirty="0" smtClean="0">
                <a:solidFill>
                  <a:schemeClr val="tx1"/>
                </a:solidFill>
                <a:effectLst/>
                <a:latin typeface="+mn-lt"/>
                <a:ea typeface="+mn-ea"/>
                <a:cs typeface="+mn-cs"/>
              </a:rPr>
              <a:t>Left hand side (1850):</a:t>
            </a:r>
            <a:r>
              <a:rPr lang="en-US" sz="1200" kern="1200" dirty="0" smtClean="0">
                <a:solidFill>
                  <a:schemeClr val="tx1"/>
                </a:solidFill>
                <a:effectLst/>
                <a:latin typeface="+mn-lt"/>
                <a:ea typeface="+mn-ea"/>
                <a:cs typeface="+mn-cs"/>
              </a:rPr>
              <a:t> a fence is built across the fault many years before the earthquake. </a:t>
            </a:r>
            <a:r>
              <a:rPr lang="en-US" sz="1200" b="1" kern="1200" dirty="0" smtClean="0">
                <a:solidFill>
                  <a:schemeClr val="tx1"/>
                </a:solidFill>
                <a:effectLst/>
                <a:latin typeface="+mn-lt"/>
                <a:ea typeface="+mn-ea"/>
                <a:cs typeface="+mn-cs"/>
              </a:rPr>
              <a:t>Middle (1905, one year before the earthquake</a:t>
            </a:r>
            <a:r>
              <a:rPr lang="en-US" sz="1200" kern="1200" dirty="0" smtClean="0">
                <a:solidFill>
                  <a:schemeClr val="tx1"/>
                </a:solidFill>
                <a:effectLst/>
                <a:latin typeface="+mn-lt"/>
                <a:ea typeface="+mn-ea"/>
                <a:cs typeface="+mn-cs"/>
              </a:rPr>
              <a:t>): the fence has slowly deformed (strained) over the previous 55 years, reflecting movement of the plate far from the fault, and bending the rocks near the fault because the fault is stuck (locked).  </a:t>
            </a:r>
            <a:r>
              <a:rPr lang="en-US" sz="1200" b="1" kern="1200" dirty="0" smtClean="0">
                <a:solidFill>
                  <a:schemeClr val="tx1"/>
                </a:solidFill>
                <a:effectLst/>
                <a:latin typeface="+mn-lt"/>
                <a:ea typeface="+mn-ea"/>
                <a:cs typeface="+mn-cs"/>
              </a:rPr>
              <a:t>Right hand side (1907, one year after the earthquake):</a:t>
            </a:r>
            <a:r>
              <a:rPr lang="en-US" sz="1200" kern="1200" dirty="0" smtClean="0">
                <a:solidFill>
                  <a:schemeClr val="tx1"/>
                </a:solidFill>
                <a:effectLst/>
                <a:latin typeface="+mn-lt"/>
                <a:ea typeface="+mn-ea"/>
                <a:cs typeface="+mn-cs"/>
              </a:rPr>
              <a:t> the fence as it appears shortly after the earthquake, prior to repairs. Rocks (and fence) near the fault have slipped or “caught up” with the far-field motion.  Compare the right hand panel to the photograph in Figure 2.5. </a:t>
            </a:r>
          </a:p>
          <a:p>
            <a:endParaRPr lang="en-US" dirty="0"/>
          </a:p>
        </p:txBody>
      </p:sp>
      <p:sp>
        <p:nvSpPr>
          <p:cNvPr id="4" name="Slide Number Placeholder 3"/>
          <p:cNvSpPr>
            <a:spLocks noGrp="1"/>
          </p:cNvSpPr>
          <p:nvPr>
            <p:ph type="sldNum" sz="quarter" idx="10"/>
          </p:nvPr>
        </p:nvSpPr>
        <p:spPr/>
        <p:txBody>
          <a:bodyPr/>
          <a:lstStyle/>
          <a:p>
            <a:fld id="{6A530E16-BE38-9645-98F4-488E8AD53238}" type="slidenum">
              <a:rPr lang="en-US" smtClean="0"/>
              <a:t>12</a:t>
            </a:fld>
            <a:endParaRPr lang="en-US"/>
          </a:p>
        </p:txBody>
      </p:sp>
    </p:spTree>
    <p:extLst>
      <p:ext uri="{BB962C8B-B14F-4D97-AF65-F5344CB8AC3E}">
        <p14:creationId xmlns:p14="http://schemas.microsoft.com/office/powerpoint/2010/main" val="39388939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Box 2.4.  Stick-Slip and Elastic Rebound on a </a:t>
            </a:r>
            <a:r>
              <a:rPr lang="en-US" sz="1200" b="1" kern="1200" dirty="0" err="1" smtClean="0">
                <a:solidFill>
                  <a:schemeClr val="tx1"/>
                </a:solidFill>
                <a:effectLst/>
                <a:latin typeface="+mn-lt"/>
                <a:ea typeface="+mn-ea"/>
                <a:cs typeface="+mn-cs"/>
              </a:rPr>
              <a:t>Subduction</a:t>
            </a:r>
            <a:r>
              <a:rPr lang="en-US" sz="1200" b="1" kern="1200" dirty="0" smtClean="0">
                <a:solidFill>
                  <a:schemeClr val="tx1"/>
                </a:solidFill>
                <a:effectLst/>
                <a:latin typeface="+mn-lt"/>
                <a:ea typeface="+mn-ea"/>
                <a:cs typeface="+mn-cs"/>
              </a:rPr>
              <a:t> Zone Fault. </a:t>
            </a:r>
            <a:r>
              <a:rPr lang="en-US" sz="1200" kern="1200" dirty="0" smtClean="0">
                <a:solidFill>
                  <a:schemeClr val="tx1"/>
                </a:solidFill>
                <a:effectLst/>
                <a:latin typeface="+mn-lt"/>
                <a:ea typeface="+mn-ea"/>
                <a:cs typeface="+mn-cs"/>
              </a:rPr>
              <a:t>Three</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cross sections at a seismically active ocean-continent boundary (</a:t>
            </a:r>
            <a:r>
              <a:rPr lang="en-US" sz="1200" kern="1200" dirty="0" err="1" smtClean="0">
                <a:solidFill>
                  <a:schemeClr val="tx1"/>
                </a:solidFill>
                <a:effectLst/>
                <a:latin typeface="+mn-lt"/>
                <a:ea typeface="+mn-ea"/>
                <a:cs typeface="+mn-cs"/>
              </a:rPr>
              <a:t>e.g</a:t>
            </a:r>
            <a:r>
              <a:rPr lang="en-US" sz="1200" kern="1200" dirty="0" smtClean="0">
                <a:solidFill>
                  <a:schemeClr val="tx1"/>
                </a:solidFill>
                <a:effectLst/>
                <a:latin typeface="+mn-lt"/>
                <a:ea typeface="+mn-ea"/>
                <a:cs typeface="+mn-cs"/>
              </a:rPr>
              <a:t>, the west coast of Mexico or Central America) show the seismic cycle at a </a:t>
            </a:r>
            <a:r>
              <a:rPr lang="en-US" sz="1200" kern="1200" dirty="0" err="1" smtClean="0">
                <a:solidFill>
                  <a:schemeClr val="tx1"/>
                </a:solidFill>
                <a:effectLst/>
                <a:latin typeface="+mn-lt"/>
                <a:ea typeface="+mn-ea"/>
                <a:cs typeface="+mn-cs"/>
              </a:rPr>
              <a:t>subduction</a:t>
            </a:r>
            <a:r>
              <a:rPr lang="en-US" sz="1200" kern="1200" dirty="0" smtClean="0">
                <a:solidFill>
                  <a:schemeClr val="tx1"/>
                </a:solidFill>
                <a:effectLst/>
                <a:latin typeface="+mn-lt"/>
                <a:ea typeface="+mn-ea"/>
                <a:cs typeface="+mn-cs"/>
              </a:rPr>
              <a:t> zone.  The process of elastic strain accumulation (stick) and release (slip) causes </a:t>
            </a:r>
            <a:r>
              <a:rPr lang="en-US" sz="1200" kern="1200" dirty="0" err="1" smtClean="0">
                <a:solidFill>
                  <a:schemeClr val="tx1"/>
                </a:solidFill>
                <a:effectLst/>
                <a:latin typeface="+mn-lt"/>
                <a:ea typeface="+mn-ea"/>
                <a:cs typeface="+mn-cs"/>
              </a:rPr>
              <a:t>subduction</a:t>
            </a:r>
            <a:r>
              <a:rPr lang="en-US" sz="1200" kern="1200" dirty="0" smtClean="0">
                <a:solidFill>
                  <a:schemeClr val="tx1"/>
                </a:solidFill>
                <a:effectLst/>
                <a:latin typeface="+mn-lt"/>
                <a:ea typeface="+mn-ea"/>
                <a:cs typeface="+mn-cs"/>
              </a:rPr>
              <a:t> zones to produce large earthquakes and tsunamis.  The cycle can span several hundred years or longer.   </a:t>
            </a:r>
            <a:r>
              <a:rPr lang="en-US" sz="1200" b="1" kern="1200" dirty="0" smtClean="0">
                <a:solidFill>
                  <a:schemeClr val="tx1"/>
                </a:solidFill>
                <a:effectLst/>
                <a:latin typeface="+mn-lt"/>
                <a:ea typeface="+mn-ea"/>
                <a:cs typeface="+mn-cs"/>
              </a:rPr>
              <a:t>A (top panel -</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pre-seismic or </a:t>
            </a:r>
            <a:r>
              <a:rPr lang="en-US" sz="1200" b="1" kern="1200" dirty="0" err="1" smtClean="0">
                <a:solidFill>
                  <a:schemeClr val="tx1"/>
                </a:solidFill>
                <a:effectLst/>
                <a:latin typeface="+mn-lt"/>
                <a:ea typeface="+mn-ea"/>
                <a:cs typeface="+mn-cs"/>
              </a:rPr>
              <a:t>interseismic</a:t>
            </a:r>
            <a:r>
              <a:rPr lang="en-US" sz="1200" b="1" kern="1200" dirty="0" smtClean="0">
                <a:solidFill>
                  <a:schemeClr val="tx1"/>
                </a:solidFill>
                <a:effectLst/>
                <a:latin typeface="+mn-lt"/>
                <a:ea typeface="+mn-ea"/>
                <a:cs typeface="+mn-cs"/>
              </a:rPr>
              <a:t> stage): </a:t>
            </a:r>
            <a:r>
              <a:rPr lang="en-US" sz="1200" kern="1200" dirty="0" smtClean="0">
                <a:solidFill>
                  <a:schemeClr val="tx1"/>
                </a:solidFill>
                <a:effectLst/>
                <a:latin typeface="+mn-lt"/>
                <a:ea typeface="+mn-ea"/>
                <a:cs typeface="+mn-cs"/>
              </a:rPr>
              <a:t>The </a:t>
            </a:r>
            <a:r>
              <a:rPr lang="en-US" sz="1200" kern="1200" dirty="0" err="1" smtClean="0">
                <a:solidFill>
                  <a:schemeClr val="tx1"/>
                </a:solidFill>
                <a:effectLst/>
                <a:latin typeface="+mn-lt"/>
                <a:ea typeface="+mn-ea"/>
                <a:cs typeface="+mn-cs"/>
              </a:rPr>
              <a:t>downgoing</a:t>
            </a:r>
            <a:r>
              <a:rPr lang="en-US" sz="1200" kern="1200" dirty="0" smtClean="0">
                <a:solidFill>
                  <a:schemeClr val="tx1"/>
                </a:solidFill>
                <a:effectLst/>
                <a:latin typeface="+mn-lt"/>
                <a:ea typeface="+mn-ea"/>
                <a:cs typeface="+mn-cs"/>
              </a:rPr>
              <a:t> plate (oceanic lithosphere, left hand side) is pushed beneath the upper plate (commonly a continent); the boundary between them is a fault.  Friction on the fault causes the leading edge of the upper plate to be dragged down by the </a:t>
            </a:r>
            <a:r>
              <a:rPr lang="en-US" sz="1200" kern="1200" dirty="0" err="1" smtClean="0">
                <a:solidFill>
                  <a:schemeClr val="tx1"/>
                </a:solidFill>
                <a:effectLst/>
                <a:latin typeface="+mn-lt"/>
                <a:ea typeface="+mn-ea"/>
                <a:cs typeface="+mn-cs"/>
              </a:rPr>
              <a:t>subducting</a:t>
            </a:r>
            <a:r>
              <a:rPr lang="en-US" sz="1200" kern="1200" dirty="0" smtClean="0">
                <a:solidFill>
                  <a:schemeClr val="tx1"/>
                </a:solidFill>
                <a:effectLst/>
                <a:latin typeface="+mn-lt"/>
                <a:ea typeface="+mn-ea"/>
                <a:cs typeface="+mn-cs"/>
              </a:rPr>
              <a:t> plate, contributing to the formation of a deep trench between them, marked by “T”.  B (</a:t>
            </a:r>
            <a:r>
              <a:rPr lang="en-US" sz="1200" b="1" kern="1200" dirty="0" smtClean="0">
                <a:solidFill>
                  <a:schemeClr val="tx1"/>
                </a:solidFill>
                <a:effectLst/>
                <a:latin typeface="+mn-lt"/>
                <a:ea typeface="+mn-ea"/>
                <a:cs typeface="+mn-cs"/>
              </a:rPr>
              <a:t>middle panel - seismic stage): </a:t>
            </a:r>
            <a:r>
              <a:rPr lang="en-US" sz="1200" kern="1200" dirty="0" smtClean="0">
                <a:solidFill>
                  <a:schemeClr val="tx1"/>
                </a:solidFill>
                <a:effectLst/>
                <a:latin typeface="+mn-lt"/>
                <a:ea typeface="+mn-ea"/>
                <a:cs typeface="+mn-cs"/>
              </a:rPr>
              <a:t> Eventually, the elastic strain builds to a point where frictional resistance on the fault is overcome, and the upper plate abruptly snaps back (“ruptures”).  The leading edge (the underwater part) moves outward and upward, while inland portions subside.  The abrupt motion stimulates damaging earthquake waves, and if the rupture reaches the surface, as it did in Sumatra in 2004 and Japan in 2011, accelerates a large volume of ocean water (greatly exaggerated here) causing a tsunami wave that can propagate across the ocean. </a:t>
            </a:r>
            <a:r>
              <a:rPr lang="en-US" sz="1200" b="1" kern="1200" dirty="0" smtClean="0">
                <a:solidFill>
                  <a:schemeClr val="tx1"/>
                </a:solidFill>
                <a:effectLst/>
                <a:latin typeface="+mn-lt"/>
                <a:ea typeface="+mn-ea"/>
                <a:cs typeface="+mn-cs"/>
              </a:rPr>
              <a:t> C (bottom panel -</a:t>
            </a:r>
            <a:r>
              <a:rPr lang="en-US" sz="1200" b="1" kern="1200" dirty="0" err="1" smtClean="0">
                <a:solidFill>
                  <a:schemeClr val="tx1"/>
                </a:solidFill>
                <a:effectLst/>
                <a:latin typeface="+mn-lt"/>
                <a:ea typeface="+mn-ea"/>
                <a:cs typeface="+mn-cs"/>
              </a:rPr>
              <a:t>postseismic</a:t>
            </a:r>
            <a:r>
              <a:rPr lang="en-US" sz="1200" b="1" kern="1200" dirty="0" smtClean="0">
                <a:solidFill>
                  <a:schemeClr val="tx1"/>
                </a:solidFill>
                <a:effectLst/>
                <a:latin typeface="+mn-lt"/>
                <a:ea typeface="+mn-ea"/>
                <a:cs typeface="+mn-cs"/>
              </a:rPr>
              <a:t> stage):</a:t>
            </a:r>
            <a:r>
              <a:rPr lang="en-US" sz="1200" kern="1200" dirty="0" smtClean="0">
                <a:solidFill>
                  <a:schemeClr val="tx1"/>
                </a:solidFill>
                <a:effectLst/>
                <a:latin typeface="+mn-lt"/>
                <a:ea typeface="+mn-ea"/>
                <a:cs typeface="+mn-cs"/>
              </a:rPr>
              <a:t> strain has been released, and the cycle begins again. </a:t>
            </a:r>
          </a:p>
          <a:p>
            <a:endParaRPr lang="en-US" dirty="0"/>
          </a:p>
        </p:txBody>
      </p:sp>
      <p:sp>
        <p:nvSpPr>
          <p:cNvPr id="4" name="Slide Number Placeholder 3"/>
          <p:cNvSpPr>
            <a:spLocks noGrp="1"/>
          </p:cNvSpPr>
          <p:nvPr>
            <p:ph type="sldNum" sz="quarter" idx="10"/>
          </p:nvPr>
        </p:nvSpPr>
        <p:spPr/>
        <p:txBody>
          <a:bodyPr/>
          <a:lstStyle/>
          <a:p>
            <a:fld id="{6A530E16-BE38-9645-98F4-488E8AD53238}" type="slidenum">
              <a:rPr lang="en-US" smtClean="0"/>
              <a:t>13</a:t>
            </a:fld>
            <a:endParaRPr lang="en-US"/>
          </a:p>
        </p:txBody>
      </p:sp>
    </p:spTree>
    <p:extLst>
      <p:ext uri="{BB962C8B-B14F-4D97-AF65-F5344CB8AC3E}">
        <p14:creationId xmlns:p14="http://schemas.microsoft.com/office/powerpoint/2010/main" val="34002660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Figure 2.6.</a:t>
            </a:r>
            <a:r>
              <a:rPr lang="en-US" sz="1200" kern="1200" dirty="0" smtClean="0">
                <a:solidFill>
                  <a:schemeClr val="tx1"/>
                </a:solidFill>
                <a:effectLst/>
                <a:latin typeface="+mn-lt"/>
                <a:ea typeface="+mn-ea"/>
                <a:cs typeface="+mn-cs"/>
              </a:rPr>
              <a:t>  Named hurricane and tropical storm tracks since the year 2000.  Note the large number of tracks north of the equator in the western Atlantic (Caribbean Basin, Gulf of Mexico, eastern seaboard of the US and southeastern Canada) and western Pacific.  Data courtesy of NOAA. </a:t>
            </a:r>
            <a:endParaRPr lang="en-US" dirty="0"/>
          </a:p>
        </p:txBody>
      </p:sp>
      <p:sp>
        <p:nvSpPr>
          <p:cNvPr id="4" name="Slide Number Placeholder 3"/>
          <p:cNvSpPr>
            <a:spLocks noGrp="1"/>
          </p:cNvSpPr>
          <p:nvPr>
            <p:ph type="sldNum" sz="quarter" idx="10"/>
          </p:nvPr>
        </p:nvSpPr>
        <p:spPr/>
        <p:txBody>
          <a:bodyPr/>
          <a:lstStyle/>
          <a:p>
            <a:fld id="{6A530E16-BE38-9645-98F4-488E8AD53238}" type="slidenum">
              <a:rPr lang="en-US" smtClean="0"/>
              <a:t>14</a:t>
            </a:fld>
            <a:endParaRPr lang="en-US"/>
          </a:p>
        </p:txBody>
      </p:sp>
    </p:spTree>
    <p:extLst>
      <p:ext uri="{BB962C8B-B14F-4D97-AF65-F5344CB8AC3E}">
        <p14:creationId xmlns:p14="http://schemas.microsoft.com/office/powerpoint/2010/main" val="34398272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Figure 2.7.</a:t>
            </a:r>
            <a:r>
              <a:rPr lang="en-US" sz="1200" kern="1200" dirty="0" smtClean="0">
                <a:solidFill>
                  <a:schemeClr val="tx1"/>
                </a:solidFill>
                <a:effectLst/>
                <a:latin typeface="+mn-lt"/>
                <a:ea typeface="+mn-ea"/>
                <a:cs typeface="+mn-cs"/>
              </a:rPr>
              <a:t> The height of the ocean surface (sea level) has been measured at Key West, Florida, since 1913.  The measurement is made by a tide gauge, which functions much like a yard stick at the end of a dock, recording the instantaneous position of the ocean surface, but damping out wave action.  This plots shows monthly averages, arbitrarily assuming that the height is zero in 1913.  Since than, sea level has risen an average of about 200 millimeters (about 8 inches).  A straight line fit to the data has a slope of 2.3 mm/</a:t>
            </a:r>
            <a:r>
              <a:rPr lang="en-US" sz="1200" kern="1200" dirty="0" err="1" smtClean="0">
                <a:solidFill>
                  <a:schemeClr val="tx1"/>
                </a:solidFill>
                <a:effectLst/>
                <a:latin typeface="+mn-lt"/>
                <a:ea typeface="+mn-ea"/>
                <a:cs typeface="+mn-cs"/>
              </a:rPr>
              <a:t>yr</a:t>
            </a:r>
            <a:r>
              <a:rPr lang="en-US" sz="1200" kern="1200" dirty="0" smtClean="0">
                <a:solidFill>
                  <a:schemeClr val="tx1"/>
                </a:solidFill>
                <a:effectLst/>
                <a:latin typeface="+mn-lt"/>
                <a:ea typeface="+mn-ea"/>
                <a:cs typeface="+mn-cs"/>
              </a:rPr>
              <a:t> (about 0.1 inch per year) indicating the rate of relative sea level rise.  The ground on which the tide gauge is placed is believed to be stable, so the change represents an increase in absolute sea level, probably related to global warming. Data courtesy of NOAA and PSMSL.   </a:t>
            </a:r>
          </a:p>
          <a:p>
            <a:endParaRPr lang="en-US" dirty="0"/>
          </a:p>
        </p:txBody>
      </p:sp>
      <p:sp>
        <p:nvSpPr>
          <p:cNvPr id="4" name="Slide Number Placeholder 3"/>
          <p:cNvSpPr>
            <a:spLocks noGrp="1"/>
          </p:cNvSpPr>
          <p:nvPr>
            <p:ph type="sldNum" sz="quarter" idx="10"/>
          </p:nvPr>
        </p:nvSpPr>
        <p:spPr/>
        <p:txBody>
          <a:bodyPr/>
          <a:lstStyle/>
          <a:p>
            <a:fld id="{6A530E16-BE38-9645-98F4-488E8AD53238}" type="slidenum">
              <a:rPr lang="en-US" smtClean="0"/>
              <a:t>16</a:t>
            </a:fld>
            <a:endParaRPr lang="en-US"/>
          </a:p>
        </p:txBody>
      </p:sp>
    </p:spTree>
    <p:extLst>
      <p:ext uri="{BB962C8B-B14F-4D97-AF65-F5344CB8AC3E}">
        <p14:creationId xmlns:p14="http://schemas.microsoft.com/office/powerpoint/2010/main" val="18498519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Figure 3.1.</a:t>
            </a:r>
            <a:r>
              <a:rPr lang="en-US" sz="1200" kern="1200" dirty="0" smtClean="0">
                <a:solidFill>
                  <a:schemeClr val="tx1"/>
                </a:solidFill>
                <a:effectLst/>
                <a:latin typeface="+mn-lt"/>
                <a:ea typeface="+mn-ea"/>
                <a:cs typeface="+mn-cs"/>
              </a:rPr>
              <a:t> India was not always part of Asia.  For the last 70 million years, the Indian plate has been migrating northward, and about 40 or 50 million years ago began to collide with the Eurasian plate.  The resulting collision formed the Himalaya mountains along India’s northern boundary (see Figure 3.2)</a:t>
            </a:r>
          </a:p>
          <a:p>
            <a:endParaRPr lang="en-US" dirty="0"/>
          </a:p>
        </p:txBody>
      </p:sp>
      <p:sp>
        <p:nvSpPr>
          <p:cNvPr id="4" name="Slide Number Placeholder 3"/>
          <p:cNvSpPr>
            <a:spLocks noGrp="1"/>
          </p:cNvSpPr>
          <p:nvPr>
            <p:ph type="sldNum" sz="quarter" idx="10"/>
          </p:nvPr>
        </p:nvSpPr>
        <p:spPr/>
        <p:txBody>
          <a:bodyPr/>
          <a:lstStyle/>
          <a:p>
            <a:fld id="{6A530E16-BE38-9645-98F4-488E8AD53238}" type="slidenum">
              <a:rPr lang="en-US" smtClean="0"/>
              <a:t>17</a:t>
            </a:fld>
            <a:endParaRPr lang="en-US"/>
          </a:p>
        </p:txBody>
      </p:sp>
    </p:spTree>
    <p:extLst>
      <p:ext uri="{BB962C8B-B14F-4D97-AF65-F5344CB8AC3E}">
        <p14:creationId xmlns:p14="http://schemas.microsoft.com/office/powerpoint/2010/main" val="32891550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Figure 3.2.</a:t>
            </a:r>
            <a:r>
              <a:rPr lang="en-US" sz="1200" kern="1200" dirty="0" smtClean="0">
                <a:solidFill>
                  <a:schemeClr val="tx1"/>
                </a:solidFill>
                <a:effectLst/>
                <a:latin typeface="+mn-lt"/>
                <a:ea typeface="+mn-ea"/>
                <a:cs typeface="+mn-cs"/>
              </a:rPr>
              <a:t>  Example of a continent-continent collision zone.  Because continental crust (India, Eurasia) is relatively light (less dense) it does not </a:t>
            </a:r>
            <a:r>
              <a:rPr lang="en-US" sz="1200" kern="1200" dirty="0" err="1" smtClean="0">
                <a:solidFill>
                  <a:schemeClr val="tx1"/>
                </a:solidFill>
                <a:effectLst/>
                <a:latin typeface="+mn-lt"/>
                <a:ea typeface="+mn-ea"/>
                <a:cs typeface="+mn-cs"/>
              </a:rPr>
              <a:t>subduct</a:t>
            </a:r>
            <a:r>
              <a:rPr lang="en-US" sz="1200" kern="1200" dirty="0" smtClean="0">
                <a:solidFill>
                  <a:schemeClr val="tx1"/>
                </a:solidFill>
                <a:effectLst/>
                <a:latin typeface="+mn-lt"/>
                <a:ea typeface="+mn-ea"/>
                <a:cs typeface="+mn-cs"/>
              </a:rPr>
              <a:t> easily.  The leading edges of both plates crumple, with some of the crust pushed up, forming the Himalaya mountains, while denser parts are pushed down.  Curved lines with single-sided arrows are faults, showing how crustal blocks are pushed up to make the mountains.   Instead of a single fault separating the plates, as in Figure 2.4, the plates here are separated by multiple faults defining a broad, complex boundary zone.  Because there are so many faults (simplified to just a few in this diagram) it is more difficult to assess earthquake hazard.  </a:t>
            </a:r>
          </a:p>
          <a:p>
            <a:endParaRPr lang="en-US" dirty="0"/>
          </a:p>
        </p:txBody>
      </p:sp>
      <p:sp>
        <p:nvSpPr>
          <p:cNvPr id="4" name="Slide Number Placeholder 3"/>
          <p:cNvSpPr>
            <a:spLocks noGrp="1"/>
          </p:cNvSpPr>
          <p:nvPr>
            <p:ph type="sldNum" sz="quarter" idx="10"/>
          </p:nvPr>
        </p:nvSpPr>
        <p:spPr/>
        <p:txBody>
          <a:bodyPr/>
          <a:lstStyle/>
          <a:p>
            <a:fld id="{6A530E16-BE38-9645-98F4-488E8AD53238}" type="slidenum">
              <a:rPr lang="en-US" smtClean="0"/>
              <a:t>18</a:t>
            </a:fld>
            <a:endParaRPr lang="en-US"/>
          </a:p>
        </p:txBody>
      </p:sp>
    </p:spTree>
    <p:extLst>
      <p:ext uri="{BB962C8B-B14F-4D97-AF65-F5344CB8AC3E}">
        <p14:creationId xmlns:p14="http://schemas.microsoft.com/office/powerpoint/2010/main" val="26412113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Box 3.1: Drift,</a:t>
            </a:r>
            <a:r>
              <a:rPr lang="en-US" baseline="0" dirty="0" smtClean="0"/>
              <a:t> Aliasing, and Clipping. </a:t>
            </a:r>
            <a:r>
              <a:rPr lang="en-US" sz="1200" kern="1200" dirty="0" smtClean="0">
                <a:solidFill>
                  <a:schemeClr val="tx1"/>
                </a:solidFill>
                <a:effectLst/>
                <a:latin typeface="+mn-lt"/>
                <a:ea typeface="+mn-ea"/>
                <a:cs typeface="+mn-cs"/>
              </a:rPr>
              <a:t>Clipping refers to missing the peaks or valleys of a signal, usually because the signal is too strong for the design of the instrument (think of cheap speakers that distort when the music gets too loud).  The principle is shown in the figure above.  The signal in this example is a simple wave, with both highs and lows, but the maximum signal is missed (“clipped”) because the instrument is only capable of recording signals to the limit of the upper horizontal line. Similarly, the minimum signal size is missed because the instrument lacks sufficient sensitivity.   Seismometers for measuring earth motion during an earthquake tend to clip at the upper end if they are located near the earthquake source, where shaking is strong.  This initially made it difficult to design buildings to survive earthquakes.  Until strong motion sensors came along (basically, seismometers that don’t clip large signals) engineers didn’t know how strong ground shaking actually was close to an earthquake.   Some of the radiation sensors deployed near the Fukushima nuclear plant in Japan similarly went off scale during the disaster, meaning that the maximum levels of radiation released during the accident are poorly known (see Chapter Four).</a:t>
            </a:r>
            <a:r>
              <a:rPr lang="en-US" sz="1200" kern="1200" baseline="0" dirty="0" smtClean="0">
                <a:solidFill>
                  <a:schemeClr val="tx1"/>
                </a:solidFill>
                <a:effectLst/>
                <a:latin typeface="+mn-lt"/>
                <a:ea typeface="+mn-ea"/>
                <a:cs typeface="+mn-cs"/>
              </a:rPr>
              <a:t>  (For Aliasing, see Appendix).</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6A530E16-BE38-9645-98F4-488E8AD53238}" type="slidenum">
              <a:rPr lang="en-US" smtClean="0"/>
              <a:t>19</a:t>
            </a:fld>
            <a:endParaRPr lang="en-US"/>
          </a:p>
        </p:txBody>
      </p:sp>
    </p:spTree>
    <p:extLst>
      <p:ext uri="{BB962C8B-B14F-4D97-AF65-F5344CB8AC3E}">
        <p14:creationId xmlns:p14="http://schemas.microsoft.com/office/powerpoint/2010/main" val="1132410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Figure 3.3.</a:t>
            </a:r>
            <a:r>
              <a:rPr lang="en-US" sz="1200" kern="1200" dirty="0" smtClean="0">
                <a:solidFill>
                  <a:schemeClr val="tx1"/>
                </a:solidFill>
                <a:effectLst/>
                <a:latin typeface="+mn-lt"/>
                <a:ea typeface="+mn-ea"/>
                <a:cs typeface="+mn-cs"/>
              </a:rPr>
              <a:t>  Corruption versus individual wealth for the nations mentioned in this book. Corruption is measured by the Corruption Perception Index (CPI), based on interviews with business people doing business in that country. CPI varies from 0 (very corrupt) to10 (very clean).  Wealth is measured by Gross Domestic Product per person.  Data from Transparency International (</a:t>
            </a:r>
            <a:r>
              <a:rPr lang="en-US" sz="1200" u="sng" kern="1200" dirty="0" smtClean="0">
                <a:solidFill>
                  <a:schemeClr val="tx1"/>
                </a:solidFill>
                <a:effectLst/>
                <a:latin typeface="+mn-lt"/>
                <a:ea typeface="+mn-ea"/>
                <a:cs typeface="+mn-cs"/>
                <a:hlinkClick r:id="rId3"/>
              </a:rPr>
              <a:t>www.transparency.org</a:t>
            </a:r>
            <a:r>
              <a:rPr lang="en-US" sz="1200" kern="1200" dirty="0" smtClean="0">
                <a:solidFill>
                  <a:schemeClr val="tx1"/>
                </a:solidFill>
                <a:effectLst/>
                <a:latin typeface="+mn-lt"/>
                <a:ea typeface="+mn-ea"/>
                <a:cs typeface="+mn-cs"/>
              </a:rPr>
              <a:t>) and the United Nations, illustration prepared by the author. </a:t>
            </a:r>
          </a:p>
          <a:p>
            <a:endParaRPr lang="en-US" dirty="0"/>
          </a:p>
        </p:txBody>
      </p:sp>
      <p:sp>
        <p:nvSpPr>
          <p:cNvPr id="4" name="Slide Number Placeholder 3"/>
          <p:cNvSpPr>
            <a:spLocks noGrp="1"/>
          </p:cNvSpPr>
          <p:nvPr>
            <p:ph type="sldNum" sz="quarter" idx="10"/>
          </p:nvPr>
        </p:nvSpPr>
        <p:spPr/>
        <p:txBody>
          <a:bodyPr/>
          <a:lstStyle/>
          <a:p>
            <a:fld id="{6A530E16-BE38-9645-98F4-488E8AD53238}" type="slidenum">
              <a:rPr lang="en-US" smtClean="0"/>
              <a:t>20</a:t>
            </a:fld>
            <a:endParaRPr lang="en-US"/>
          </a:p>
        </p:txBody>
      </p:sp>
    </p:spTree>
    <p:extLst>
      <p:ext uri="{BB962C8B-B14F-4D97-AF65-F5344CB8AC3E}">
        <p14:creationId xmlns:p14="http://schemas.microsoft.com/office/powerpoint/2010/main" val="5810495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Figure 3.4.</a:t>
            </a:r>
            <a:r>
              <a:rPr lang="en-US" sz="1200" kern="1200" dirty="0" smtClean="0">
                <a:solidFill>
                  <a:schemeClr val="tx1"/>
                </a:solidFill>
                <a:effectLst/>
                <a:latin typeface="+mn-lt"/>
                <a:ea typeface="+mn-ea"/>
                <a:cs typeface="+mn-cs"/>
              </a:rPr>
              <a:t> Plate tectonic setting of Haiti and the island of Hispaniola. The island lies within a complex boundary zone between the North American plate (roughly the top half of the map) and the Caribbean plate (roughly the bottom half of the map). A network of faults (only the major ones are shown here) separates the two plates. </a:t>
            </a:r>
            <a:endParaRPr lang="en-US" dirty="0"/>
          </a:p>
        </p:txBody>
      </p:sp>
      <p:sp>
        <p:nvSpPr>
          <p:cNvPr id="4" name="Slide Number Placeholder 3"/>
          <p:cNvSpPr>
            <a:spLocks noGrp="1"/>
          </p:cNvSpPr>
          <p:nvPr>
            <p:ph type="sldNum" sz="quarter" idx="10"/>
          </p:nvPr>
        </p:nvSpPr>
        <p:spPr/>
        <p:txBody>
          <a:bodyPr/>
          <a:lstStyle/>
          <a:p>
            <a:fld id="{6A530E16-BE38-9645-98F4-488E8AD53238}" type="slidenum">
              <a:rPr lang="en-US" smtClean="0"/>
              <a:t>21</a:t>
            </a:fld>
            <a:endParaRPr lang="en-US"/>
          </a:p>
        </p:txBody>
      </p:sp>
    </p:spTree>
    <p:extLst>
      <p:ext uri="{BB962C8B-B14F-4D97-AF65-F5344CB8AC3E}">
        <p14:creationId xmlns:p14="http://schemas.microsoft.com/office/powerpoint/2010/main" val="15002643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Figure 1.2.</a:t>
            </a:r>
            <a:r>
              <a:rPr lang="en-US" sz="1200" kern="1200" dirty="0" smtClean="0">
                <a:solidFill>
                  <a:schemeClr val="tx1"/>
                </a:solidFill>
                <a:effectLst/>
                <a:latin typeface="+mn-lt"/>
                <a:ea typeface="+mn-ea"/>
                <a:cs typeface="+mn-cs"/>
              </a:rPr>
              <a:t> Cost of natural disasters in the US plotted against time (years from 1980 to 2104, the same period as Figure 1.1), adjusted to 2015 dollars.  A best fit line through the data is also shown.  Data from NOAA. </a:t>
            </a:r>
          </a:p>
          <a:p>
            <a:endParaRPr lang="en-US" dirty="0"/>
          </a:p>
        </p:txBody>
      </p:sp>
      <p:sp>
        <p:nvSpPr>
          <p:cNvPr id="4" name="Slide Number Placeholder 3"/>
          <p:cNvSpPr>
            <a:spLocks noGrp="1"/>
          </p:cNvSpPr>
          <p:nvPr>
            <p:ph type="sldNum" sz="quarter" idx="10"/>
          </p:nvPr>
        </p:nvSpPr>
        <p:spPr/>
        <p:txBody>
          <a:bodyPr/>
          <a:lstStyle/>
          <a:p>
            <a:fld id="{6A530E16-BE38-9645-98F4-488E8AD53238}" type="slidenum">
              <a:rPr lang="en-US" smtClean="0"/>
              <a:t>3</a:t>
            </a:fld>
            <a:endParaRPr lang="en-US"/>
          </a:p>
        </p:txBody>
      </p:sp>
    </p:spTree>
    <p:extLst>
      <p:ext uri="{BB962C8B-B14F-4D97-AF65-F5344CB8AC3E}">
        <p14:creationId xmlns:p14="http://schemas.microsoft.com/office/powerpoint/2010/main" val="8902595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Figure 4.1.</a:t>
            </a:r>
            <a:r>
              <a:rPr lang="en-US" sz="1200" kern="1200" dirty="0" smtClean="0">
                <a:solidFill>
                  <a:schemeClr val="tx1"/>
                </a:solidFill>
                <a:effectLst/>
                <a:latin typeface="+mn-lt"/>
                <a:ea typeface="+mn-ea"/>
                <a:cs typeface="+mn-cs"/>
              </a:rPr>
              <a:t>  Hypothetical and simplified cross section of the vertical wall of a trench dug for </a:t>
            </a:r>
            <a:r>
              <a:rPr lang="en-US" sz="1200" kern="1200" dirty="0" err="1" smtClean="0">
                <a:solidFill>
                  <a:schemeClr val="tx1"/>
                </a:solidFill>
                <a:effectLst/>
                <a:latin typeface="+mn-lt"/>
                <a:ea typeface="+mn-ea"/>
                <a:cs typeface="+mn-cs"/>
              </a:rPr>
              <a:t>paleoseismology</a:t>
            </a:r>
            <a:r>
              <a:rPr lang="en-US" sz="1200" kern="1200" dirty="0" smtClean="0">
                <a:solidFill>
                  <a:schemeClr val="tx1"/>
                </a:solidFill>
                <a:effectLst/>
                <a:latin typeface="+mn-lt"/>
                <a:ea typeface="+mn-ea"/>
                <a:cs typeface="+mn-cs"/>
              </a:rPr>
              <a:t> research.  A fault (a fracture in the earth that accommodates differential motion, usually via earthquakes) has displaced an older sedimentary layer (B) but not a younger layer (A).  The exact time of the earthquake that produced the fault offset is not known, but is probably close to the time of deposition of a thin layer, E, called the Event Horizon.  Ideally the age of E can be determined.   If not, charcoal in units B (5000 years old) and A (3000 years old) is datable by radiocarbon techniques.  Ignoring uncertainty in the radiocarbon dates, this suggests that the earthquake occurred 4,000 plus or minus 1000 years ago. </a:t>
            </a:r>
          </a:p>
          <a:p>
            <a:endParaRPr lang="en-US" dirty="0"/>
          </a:p>
        </p:txBody>
      </p:sp>
      <p:sp>
        <p:nvSpPr>
          <p:cNvPr id="4" name="Slide Number Placeholder 3"/>
          <p:cNvSpPr>
            <a:spLocks noGrp="1"/>
          </p:cNvSpPr>
          <p:nvPr>
            <p:ph type="sldNum" sz="quarter" idx="10"/>
          </p:nvPr>
        </p:nvSpPr>
        <p:spPr/>
        <p:txBody>
          <a:bodyPr/>
          <a:lstStyle/>
          <a:p>
            <a:fld id="{6A530E16-BE38-9645-98F4-488E8AD53238}" type="slidenum">
              <a:rPr lang="en-US" smtClean="0"/>
              <a:t>24</a:t>
            </a:fld>
            <a:endParaRPr lang="en-US"/>
          </a:p>
        </p:txBody>
      </p:sp>
    </p:spTree>
    <p:extLst>
      <p:ext uri="{BB962C8B-B14F-4D97-AF65-F5344CB8AC3E}">
        <p14:creationId xmlns:p14="http://schemas.microsoft.com/office/powerpoint/2010/main" val="20093572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Figure 4.2.</a:t>
            </a:r>
            <a:r>
              <a:rPr lang="en-US" sz="1200" kern="1200" dirty="0" smtClean="0">
                <a:solidFill>
                  <a:schemeClr val="tx1"/>
                </a:solidFill>
                <a:effectLst/>
                <a:latin typeface="+mn-lt"/>
                <a:ea typeface="+mn-ea"/>
                <a:cs typeface="+mn-cs"/>
              </a:rPr>
              <a:t>  Tsunami stones – historical evidence for large tsunamis in northeastern Japan. The run-up heights of tsunamis of 1896 (</a:t>
            </a:r>
            <a:r>
              <a:rPr lang="en-US" sz="1200" kern="1200" dirty="0" err="1" smtClean="0">
                <a:solidFill>
                  <a:schemeClr val="tx1"/>
                </a:solidFill>
                <a:effectLst/>
                <a:latin typeface="+mn-lt"/>
                <a:ea typeface="+mn-ea"/>
                <a:cs typeface="+mn-cs"/>
              </a:rPr>
              <a:t>Sanriku</a:t>
            </a:r>
            <a:r>
              <a:rPr lang="en-US" sz="1200" kern="1200" dirty="0" smtClean="0">
                <a:solidFill>
                  <a:schemeClr val="tx1"/>
                </a:solidFill>
                <a:effectLst/>
                <a:latin typeface="+mn-lt"/>
                <a:ea typeface="+mn-ea"/>
                <a:cs typeface="+mn-cs"/>
              </a:rPr>
              <a:t> earthquake) and perhaps the 869 (</a:t>
            </a:r>
            <a:r>
              <a:rPr lang="en-US" sz="1200" kern="1200" dirty="0" err="1" smtClean="0">
                <a:solidFill>
                  <a:schemeClr val="tx1"/>
                </a:solidFill>
                <a:effectLst/>
                <a:latin typeface="+mn-lt"/>
                <a:ea typeface="+mn-ea"/>
                <a:cs typeface="+mn-cs"/>
              </a:rPr>
              <a:t>Jogan</a:t>
            </a:r>
            <a:r>
              <a:rPr lang="en-US" sz="1200" kern="1200" dirty="0" smtClean="0">
                <a:solidFill>
                  <a:schemeClr val="tx1"/>
                </a:solidFill>
                <a:effectLst/>
                <a:latin typeface="+mn-lt"/>
                <a:ea typeface="+mn-ea"/>
                <a:cs typeface="+mn-cs"/>
              </a:rPr>
              <a:t> earthquake) may be marked by these stones.  The stone engraving says “Do not build your homes below this point.” Photograph by </a:t>
            </a:r>
            <a:r>
              <a:rPr lang="en-US" sz="1200" kern="1200" dirty="0" err="1" smtClean="0">
                <a:solidFill>
                  <a:schemeClr val="tx1"/>
                </a:solidFill>
                <a:effectLst/>
                <a:latin typeface="+mn-lt"/>
                <a:ea typeface="+mn-ea"/>
                <a:cs typeface="+mn-cs"/>
              </a:rPr>
              <a:t>Ko</a:t>
            </a:r>
            <a:r>
              <a:rPr lang="en-US" sz="1200" kern="1200" dirty="0" smtClean="0">
                <a:solidFill>
                  <a:schemeClr val="tx1"/>
                </a:solidFill>
                <a:effectLst/>
                <a:latin typeface="+mn-lt"/>
                <a:ea typeface="+mn-ea"/>
                <a:cs typeface="+mn-cs"/>
              </a:rPr>
              <a:t> Sasaki, reprinted courtesy the New York Times/</a:t>
            </a:r>
            <a:r>
              <a:rPr lang="en-US" sz="1200" kern="1200" dirty="0" err="1" smtClean="0">
                <a:solidFill>
                  <a:schemeClr val="tx1"/>
                </a:solidFill>
                <a:effectLst/>
                <a:latin typeface="+mn-lt"/>
                <a:ea typeface="+mn-ea"/>
                <a:cs typeface="+mn-cs"/>
              </a:rPr>
              <a:t>Redux</a:t>
            </a:r>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6A530E16-BE38-9645-98F4-488E8AD53238}" type="slidenum">
              <a:rPr lang="en-US" smtClean="0"/>
              <a:t>25</a:t>
            </a:fld>
            <a:endParaRPr lang="en-US"/>
          </a:p>
        </p:txBody>
      </p:sp>
    </p:spTree>
    <p:extLst>
      <p:ext uri="{BB962C8B-B14F-4D97-AF65-F5344CB8AC3E}">
        <p14:creationId xmlns:p14="http://schemas.microsoft.com/office/powerpoint/2010/main" val="32683355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Figure 5.1.</a:t>
            </a:r>
            <a:r>
              <a:rPr lang="en-US" sz="1200" kern="1200" dirty="0" smtClean="0">
                <a:solidFill>
                  <a:schemeClr val="tx1"/>
                </a:solidFill>
                <a:effectLst/>
                <a:latin typeface="+mn-lt"/>
                <a:ea typeface="+mn-ea"/>
                <a:cs typeface="+mn-cs"/>
              </a:rPr>
              <a:t> Sketch map of the Cascadia </a:t>
            </a:r>
            <a:r>
              <a:rPr lang="en-US" sz="1200" kern="1200" dirty="0" err="1" smtClean="0">
                <a:solidFill>
                  <a:schemeClr val="tx1"/>
                </a:solidFill>
                <a:effectLst/>
                <a:latin typeface="+mn-lt"/>
                <a:ea typeface="+mn-ea"/>
                <a:cs typeface="+mn-cs"/>
              </a:rPr>
              <a:t>subduction</a:t>
            </a:r>
            <a:r>
              <a:rPr lang="en-US" sz="1200" kern="1200" dirty="0" smtClean="0">
                <a:solidFill>
                  <a:schemeClr val="tx1"/>
                </a:solidFill>
                <a:effectLst/>
                <a:latin typeface="+mn-lt"/>
                <a:ea typeface="+mn-ea"/>
                <a:cs typeface="+mn-cs"/>
              </a:rPr>
              <a:t> zone.  The Juan de Fuca plate, offshore the states of Washington and Oregon and the Canadian province of British Columbia, moves northwest at about 4 cm/</a:t>
            </a:r>
            <a:r>
              <a:rPr lang="en-US" sz="1200" kern="1200" dirty="0" err="1" smtClean="0">
                <a:solidFill>
                  <a:schemeClr val="tx1"/>
                </a:solidFill>
                <a:effectLst/>
                <a:latin typeface="+mn-lt"/>
                <a:ea typeface="+mn-ea"/>
                <a:cs typeface="+mn-cs"/>
              </a:rPr>
              <a:t>yr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subducting</a:t>
            </a:r>
            <a:r>
              <a:rPr lang="en-US" sz="1200" kern="1200" dirty="0" smtClean="0">
                <a:solidFill>
                  <a:schemeClr val="tx1"/>
                </a:solidFill>
                <a:effectLst/>
                <a:latin typeface="+mn-lt"/>
                <a:ea typeface="+mn-ea"/>
                <a:cs typeface="+mn-cs"/>
              </a:rPr>
              <a:t> (pushing beneath) beneath the west coast of North America.  The smaller </a:t>
            </a:r>
            <a:r>
              <a:rPr lang="en-US" sz="1200" kern="1200" dirty="0" err="1" smtClean="0">
                <a:solidFill>
                  <a:schemeClr val="tx1"/>
                </a:solidFill>
                <a:effectLst/>
                <a:latin typeface="+mn-lt"/>
                <a:ea typeface="+mn-ea"/>
                <a:cs typeface="+mn-cs"/>
              </a:rPr>
              <a:t>Gorda</a:t>
            </a:r>
            <a:r>
              <a:rPr lang="en-US" sz="1200" kern="1200" dirty="0" smtClean="0">
                <a:solidFill>
                  <a:schemeClr val="tx1"/>
                </a:solidFill>
                <a:effectLst/>
                <a:latin typeface="+mn-lt"/>
                <a:ea typeface="+mn-ea"/>
                <a:cs typeface="+mn-cs"/>
              </a:rPr>
              <a:t> plate to the south and Explorer plate to the north also </a:t>
            </a:r>
            <a:r>
              <a:rPr lang="en-US" sz="1200" kern="1200" dirty="0" err="1" smtClean="0">
                <a:solidFill>
                  <a:schemeClr val="tx1"/>
                </a:solidFill>
                <a:effectLst/>
                <a:latin typeface="+mn-lt"/>
                <a:ea typeface="+mn-ea"/>
                <a:cs typeface="+mn-cs"/>
              </a:rPr>
              <a:t>subduct</a:t>
            </a:r>
            <a:r>
              <a:rPr lang="en-US" sz="1200" kern="1200" dirty="0" smtClean="0">
                <a:solidFill>
                  <a:schemeClr val="tx1"/>
                </a:solidFill>
                <a:effectLst/>
                <a:latin typeface="+mn-lt"/>
                <a:ea typeface="+mn-ea"/>
                <a:cs typeface="+mn-cs"/>
              </a:rPr>
              <a:t>.  The heavy line with teeth marks the </a:t>
            </a:r>
            <a:r>
              <a:rPr lang="en-US" sz="1200" kern="1200" dirty="0" err="1" smtClean="0">
                <a:solidFill>
                  <a:schemeClr val="tx1"/>
                </a:solidFill>
                <a:effectLst/>
                <a:latin typeface="+mn-lt"/>
                <a:ea typeface="+mn-ea"/>
                <a:cs typeface="+mn-cs"/>
              </a:rPr>
              <a:t>subduction</a:t>
            </a:r>
            <a:r>
              <a:rPr lang="en-US" sz="1200" kern="1200" dirty="0" smtClean="0">
                <a:solidFill>
                  <a:schemeClr val="tx1"/>
                </a:solidFill>
                <a:effectLst/>
                <a:latin typeface="+mn-lt"/>
                <a:ea typeface="+mn-ea"/>
                <a:cs typeface="+mn-cs"/>
              </a:rPr>
              <a:t> boundary between the plates and the approximate location of the sediment-filled trench.  </a:t>
            </a:r>
          </a:p>
          <a:p>
            <a:endParaRPr lang="en-US" dirty="0"/>
          </a:p>
        </p:txBody>
      </p:sp>
      <p:sp>
        <p:nvSpPr>
          <p:cNvPr id="4" name="Slide Number Placeholder 3"/>
          <p:cNvSpPr>
            <a:spLocks noGrp="1"/>
          </p:cNvSpPr>
          <p:nvPr>
            <p:ph type="sldNum" sz="quarter" idx="10"/>
          </p:nvPr>
        </p:nvSpPr>
        <p:spPr/>
        <p:txBody>
          <a:bodyPr/>
          <a:lstStyle/>
          <a:p>
            <a:fld id="{6A530E16-BE38-9645-98F4-488E8AD53238}" type="slidenum">
              <a:rPr lang="en-US" smtClean="0"/>
              <a:t>27</a:t>
            </a:fld>
            <a:endParaRPr lang="en-US"/>
          </a:p>
        </p:txBody>
      </p:sp>
    </p:spTree>
    <p:extLst>
      <p:ext uri="{BB962C8B-B14F-4D97-AF65-F5344CB8AC3E}">
        <p14:creationId xmlns:p14="http://schemas.microsoft.com/office/powerpoint/2010/main" val="9109541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Figure 5.2.</a:t>
            </a:r>
            <a:r>
              <a:rPr lang="en-US" sz="1200" kern="1200" dirty="0" smtClean="0">
                <a:solidFill>
                  <a:schemeClr val="tx1"/>
                </a:solidFill>
                <a:effectLst/>
                <a:latin typeface="+mn-lt"/>
                <a:ea typeface="+mn-ea"/>
                <a:cs typeface="+mn-cs"/>
              </a:rPr>
              <a:t>  A seismic cross section (Box 5.1) from Lake Geneva in Switzerland, from work by Katrina Kremer and colleagues at the University of Geneva.  The cross section covers a distance of 12 km (about 7.5) miles).  The vertical scale is depth, estimated from the two way travel time (TWT) of the acoustic signal in milliseconds (1 </a:t>
            </a:r>
            <a:r>
              <a:rPr lang="en-US" sz="1200" kern="1200" dirty="0" err="1" smtClean="0">
                <a:solidFill>
                  <a:schemeClr val="tx1"/>
                </a:solidFill>
                <a:effectLst/>
                <a:latin typeface="+mn-lt"/>
                <a:ea typeface="+mn-ea"/>
                <a:cs typeface="+mn-cs"/>
              </a:rPr>
              <a:t>ms</a:t>
            </a:r>
            <a:r>
              <a:rPr lang="en-US" sz="1200" kern="1200" dirty="0" smtClean="0">
                <a:solidFill>
                  <a:schemeClr val="tx1"/>
                </a:solidFill>
                <a:effectLst/>
                <a:latin typeface="+mn-lt"/>
                <a:ea typeface="+mn-ea"/>
                <a:cs typeface="+mn-cs"/>
              </a:rPr>
              <a:t> = 1 thousandth of a second). Water depth here is about 300 meters (1100 feet). The lens-shaped unit labeled H is a deposit known as a </a:t>
            </a:r>
            <a:r>
              <a:rPr lang="en-US" sz="1200" kern="1200" dirty="0" err="1" smtClean="0">
                <a:solidFill>
                  <a:schemeClr val="tx1"/>
                </a:solidFill>
                <a:effectLst/>
                <a:latin typeface="+mn-lt"/>
                <a:ea typeface="+mn-ea"/>
                <a:cs typeface="+mn-cs"/>
              </a:rPr>
              <a:t>turbidite</a:t>
            </a:r>
            <a:r>
              <a:rPr lang="en-US" sz="1200" kern="1200" dirty="0" smtClean="0">
                <a:solidFill>
                  <a:schemeClr val="tx1"/>
                </a:solidFill>
                <a:effectLst/>
                <a:latin typeface="+mn-lt"/>
                <a:ea typeface="+mn-ea"/>
                <a:cs typeface="+mn-cs"/>
              </a:rPr>
              <a:t> (see Box 5.2) caused by a large landslide and tsunami in 563 AD that destroyed a town at the western end of the lake where the modern city of Geneva is now located.  The tsunami was probably caused by an underwater landslide from the Rhone River delta at the eastern end of lake, when the delta slumped abruptly into deeper parts of the lake, forming the </a:t>
            </a:r>
            <a:r>
              <a:rPr lang="en-US" sz="1200" kern="1200" dirty="0" err="1" smtClean="0">
                <a:solidFill>
                  <a:schemeClr val="tx1"/>
                </a:solidFill>
                <a:effectLst/>
                <a:latin typeface="+mn-lt"/>
                <a:ea typeface="+mn-ea"/>
                <a:cs typeface="+mn-cs"/>
              </a:rPr>
              <a:t>turbidite</a:t>
            </a:r>
            <a:r>
              <a:rPr lang="en-US" sz="1200" kern="1200" dirty="0" smtClean="0">
                <a:solidFill>
                  <a:schemeClr val="tx1"/>
                </a:solidFill>
                <a:effectLst/>
                <a:latin typeface="+mn-lt"/>
                <a:ea typeface="+mn-ea"/>
                <a:cs typeface="+mn-cs"/>
              </a:rPr>
              <a:t> (see next section, Tsunamis in Switzerland).  Vertical lines mark the location of drill cores used to recover sediment samples for later study and dating.  Similar units below the youngest </a:t>
            </a:r>
            <a:r>
              <a:rPr lang="en-US" sz="1200" kern="1200" dirty="0" err="1" smtClean="0">
                <a:solidFill>
                  <a:schemeClr val="tx1"/>
                </a:solidFill>
                <a:effectLst/>
                <a:latin typeface="+mn-lt"/>
                <a:ea typeface="+mn-ea"/>
                <a:cs typeface="+mn-cs"/>
              </a:rPr>
              <a:t>turbidite</a:t>
            </a:r>
            <a:r>
              <a:rPr lang="en-US" sz="1200" kern="1200" dirty="0" smtClean="0">
                <a:solidFill>
                  <a:schemeClr val="tx1"/>
                </a:solidFill>
                <a:effectLst/>
                <a:latin typeface="+mn-lt"/>
                <a:ea typeface="+mn-ea"/>
                <a:cs typeface="+mn-cs"/>
              </a:rPr>
              <a:t> deposit are labeled A through G, and tend to be thinner, in part because of sediment compaction. These older units suggest that tsunamis have occurred repeatedly in the past.  Figure courtesy of K. Kremer (personal communication).  See </a:t>
            </a:r>
            <a:r>
              <a:rPr lang="en-US" sz="1200" i="1" kern="1200" dirty="0" smtClean="0">
                <a:solidFill>
                  <a:schemeClr val="tx1"/>
                </a:solidFill>
                <a:effectLst/>
                <a:latin typeface="+mn-lt"/>
                <a:ea typeface="+mn-ea"/>
                <a:cs typeface="+mn-cs"/>
              </a:rPr>
              <a:t>Kremer et al.</a:t>
            </a:r>
            <a:r>
              <a:rPr lang="en-US" sz="1200" kern="1200" dirty="0" smtClean="0">
                <a:solidFill>
                  <a:schemeClr val="tx1"/>
                </a:solidFill>
                <a:effectLst/>
                <a:latin typeface="+mn-lt"/>
                <a:ea typeface="+mn-ea"/>
                <a:cs typeface="+mn-cs"/>
              </a:rPr>
              <a:t> [2012, 2014]. </a:t>
            </a:r>
          </a:p>
          <a:p>
            <a:endParaRPr lang="en-US" dirty="0"/>
          </a:p>
        </p:txBody>
      </p:sp>
      <p:sp>
        <p:nvSpPr>
          <p:cNvPr id="4" name="Slide Number Placeholder 3"/>
          <p:cNvSpPr>
            <a:spLocks noGrp="1"/>
          </p:cNvSpPr>
          <p:nvPr>
            <p:ph type="sldNum" sz="quarter" idx="10"/>
          </p:nvPr>
        </p:nvSpPr>
        <p:spPr/>
        <p:txBody>
          <a:bodyPr/>
          <a:lstStyle/>
          <a:p>
            <a:fld id="{6A530E16-BE38-9645-98F4-488E8AD53238}" type="slidenum">
              <a:rPr lang="en-US" smtClean="0"/>
              <a:t>28</a:t>
            </a:fld>
            <a:endParaRPr lang="en-US"/>
          </a:p>
        </p:txBody>
      </p:sp>
    </p:spTree>
    <p:extLst>
      <p:ext uri="{BB962C8B-B14F-4D97-AF65-F5344CB8AC3E}">
        <p14:creationId xmlns:p14="http://schemas.microsoft.com/office/powerpoint/2010/main" val="4481507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Figure 5.3.</a:t>
            </a:r>
            <a:r>
              <a:rPr lang="en-US" sz="1200" kern="1200" dirty="0" smtClean="0">
                <a:solidFill>
                  <a:schemeClr val="tx1"/>
                </a:solidFill>
                <a:effectLst/>
                <a:latin typeface="+mn-lt"/>
                <a:ea typeface="+mn-ea"/>
                <a:cs typeface="+mn-cs"/>
              </a:rPr>
              <a:t>  An early advertisement for the Orient Express.</a:t>
            </a:r>
          </a:p>
          <a:p>
            <a:endParaRPr lang="en-US" dirty="0"/>
          </a:p>
        </p:txBody>
      </p:sp>
      <p:sp>
        <p:nvSpPr>
          <p:cNvPr id="4" name="Slide Number Placeholder 3"/>
          <p:cNvSpPr>
            <a:spLocks noGrp="1"/>
          </p:cNvSpPr>
          <p:nvPr>
            <p:ph type="sldNum" sz="quarter" idx="10"/>
          </p:nvPr>
        </p:nvSpPr>
        <p:spPr/>
        <p:txBody>
          <a:bodyPr/>
          <a:lstStyle/>
          <a:p>
            <a:fld id="{6A530E16-BE38-9645-98F4-488E8AD53238}" type="slidenum">
              <a:rPr lang="en-US" smtClean="0"/>
              <a:t>29</a:t>
            </a:fld>
            <a:endParaRPr lang="en-US"/>
          </a:p>
        </p:txBody>
      </p:sp>
    </p:spTree>
    <p:extLst>
      <p:ext uri="{BB962C8B-B14F-4D97-AF65-F5344CB8AC3E}">
        <p14:creationId xmlns:p14="http://schemas.microsoft.com/office/powerpoint/2010/main" val="3487498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Figure 5.4.</a:t>
            </a:r>
            <a:r>
              <a:rPr lang="en-US" sz="1200" kern="1200" dirty="0" smtClean="0">
                <a:solidFill>
                  <a:schemeClr val="tx1"/>
                </a:solidFill>
                <a:effectLst/>
                <a:latin typeface="+mn-lt"/>
                <a:ea typeface="+mn-ea"/>
                <a:cs typeface="+mn-cs"/>
              </a:rPr>
              <a:t>  The North Anatolian Fault represents the northern boundary between the Anatolian plate and the Eurasian plate.  The thick arrows show the approximate direction of movement of the various plates in the region (African, Arabian, and Anatolian) relative to the Eurasian plate. Note that Istanbul lies close to the North Anatolian Fault.   </a:t>
            </a:r>
            <a:r>
              <a:rPr lang="en-US" sz="1200" i="1" kern="1200" dirty="0" err="1" smtClean="0">
                <a:solidFill>
                  <a:schemeClr val="tx1"/>
                </a:solidFill>
                <a:effectLst/>
                <a:latin typeface="+mn-lt"/>
                <a:ea typeface="+mn-ea"/>
                <a:cs typeface="+mn-cs"/>
              </a:rPr>
              <a:t>McClusky</a:t>
            </a:r>
            <a:r>
              <a:rPr lang="en-US" sz="1200" i="1" kern="1200" dirty="0" smtClean="0">
                <a:solidFill>
                  <a:schemeClr val="tx1"/>
                </a:solidFill>
                <a:effectLst/>
                <a:latin typeface="+mn-lt"/>
                <a:ea typeface="+mn-ea"/>
                <a:cs typeface="+mn-cs"/>
              </a:rPr>
              <a:t> et al.</a:t>
            </a:r>
            <a:r>
              <a:rPr lang="en-US" sz="1200" kern="1200" dirty="0" smtClean="0">
                <a:solidFill>
                  <a:schemeClr val="tx1"/>
                </a:solidFill>
                <a:effectLst/>
                <a:latin typeface="+mn-lt"/>
                <a:ea typeface="+mn-ea"/>
                <a:cs typeface="+mn-cs"/>
              </a:rPr>
              <a:t> [2000] and </a:t>
            </a:r>
            <a:r>
              <a:rPr lang="en-US" sz="1200" i="1" kern="1200" dirty="0" err="1" smtClean="0">
                <a:solidFill>
                  <a:schemeClr val="tx1"/>
                </a:solidFill>
                <a:effectLst/>
                <a:latin typeface="+mn-lt"/>
                <a:ea typeface="+mn-ea"/>
                <a:cs typeface="+mn-cs"/>
              </a:rPr>
              <a:t>Uzel</a:t>
            </a:r>
            <a:r>
              <a:rPr lang="en-US" sz="1200" i="1" kern="1200" dirty="0" smtClean="0">
                <a:solidFill>
                  <a:schemeClr val="tx1"/>
                </a:solidFill>
                <a:effectLst/>
                <a:latin typeface="+mn-lt"/>
                <a:ea typeface="+mn-ea"/>
                <a:cs typeface="+mn-cs"/>
              </a:rPr>
              <a:t> et al.</a:t>
            </a:r>
            <a:r>
              <a:rPr lang="en-US" sz="1200" kern="1200" dirty="0" smtClean="0">
                <a:solidFill>
                  <a:schemeClr val="tx1"/>
                </a:solidFill>
                <a:effectLst/>
                <a:latin typeface="+mn-lt"/>
                <a:ea typeface="+mn-ea"/>
                <a:cs typeface="+mn-cs"/>
              </a:rPr>
              <a:t> [2010] give additional details. </a:t>
            </a:r>
            <a:endParaRPr lang="en-US" dirty="0"/>
          </a:p>
        </p:txBody>
      </p:sp>
      <p:sp>
        <p:nvSpPr>
          <p:cNvPr id="4" name="Slide Number Placeholder 3"/>
          <p:cNvSpPr>
            <a:spLocks noGrp="1"/>
          </p:cNvSpPr>
          <p:nvPr>
            <p:ph type="sldNum" sz="quarter" idx="10"/>
          </p:nvPr>
        </p:nvSpPr>
        <p:spPr/>
        <p:txBody>
          <a:bodyPr/>
          <a:lstStyle/>
          <a:p>
            <a:fld id="{6A530E16-BE38-9645-98F4-488E8AD53238}" type="slidenum">
              <a:rPr lang="en-US" smtClean="0"/>
              <a:t>30</a:t>
            </a:fld>
            <a:endParaRPr lang="en-US"/>
          </a:p>
        </p:txBody>
      </p:sp>
    </p:spTree>
    <p:extLst>
      <p:ext uri="{BB962C8B-B14F-4D97-AF65-F5344CB8AC3E}">
        <p14:creationId xmlns:p14="http://schemas.microsoft.com/office/powerpoint/2010/main" val="22247297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Figure 5.5.  Map of the North Anatolian fault, showing rupture locations of large earthquakes on this fault during the last century.  Note location of Istanbul.  Large earthquakes are defined as those having more than 2 meters of slip, using the data of </a:t>
            </a:r>
            <a:r>
              <a:rPr lang="en-US" sz="1200" i="1" kern="1200" dirty="0" err="1" smtClean="0">
                <a:solidFill>
                  <a:schemeClr val="tx1"/>
                </a:solidFill>
                <a:effectLst/>
                <a:latin typeface="+mn-lt"/>
                <a:ea typeface="+mn-ea"/>
                <a:cs typeface="+mn-cs"/>
              </a:rPr>
              <a:t>Pondard</a:t>
            </a:r>
            <a:r>
              <a:rPr lang="en-US" sz="1200" i="1" kern="1200" dirty="0" smtClean="0">
                <a:solidFill>
                  <a:schemeClr val="tx1"/>
                </a:solidFill>
                <a:effectLst/>
                <a:latin typeface="+mn-lt"/>
                <a:ea typeface="+mn-ea"/>
                <a:cs typeface="+mn-cs"/>
              </a:rPr>
              <a:t> et al.</a:t>
            </a:r>
            <a:r>
              <a:rPr lang="en-US" sz="1200" kern="1200" dirty="0" smtClean="0">
                <a:solidFill>
                  <a:schemeClr val="tx1"/>
                </a:solidFill>
                <a:effectLst/>
                <a:latin typeface="+mn-lt"/>
                <a:ea typeface="+mn-ea"/>
                <a:cs typeface="+mn-cs"/>
              </a:rPr>
              <a:t> [2007].</a:t>
            </a:r>
          </a:p>
          <a:p>
            <a:endParaRPr lang="en-US" dirty="0"/>
          </a:p>
        </p:txBody>
      </p:sp>
      <p:sp>
        <p:nvSpPr>
          <p:cNvPr id="4" name="Slide Number Placeholder 3"/>
          <p:cNvSpPr>
            <a:spLocks noGrp="1"/>
          </p:cNvSpPr>
          <p:nvPr>
            <p:ph type="sldNum" sz="quarter" idx="10"/>
          </p:nvPr>
        </p:nvSpPr>
        <p:spPr/>
        <p:txBody>
          <a:bodyPr/>
          <a:lstStyle/>
          <a:p>
            <a:fld id="{6A530E16-BE38-9645-98F4-488E8AD53238}" type="slidenum">
              <a:rPr lang="en-US" smtClean="0"/>
              <a:t>31</a:t>
            </a:fld>
            <a:endParaRPr lang="en-US"/>
          </a:p>
        </p:txBody>
      </p:sp>
    </p:spTree>
    <p:extLst>
      <p:ext uri="{BB962C8B-B14F-4D97-AF65-F5344CB8AC3E}">
        <p14:creationId xmlns:p14="http://schemas.microsoft.com/office/powerpoint/2010/main" val="16981650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Box 2.1. The Triangle Shirtwaist Factory Fire.</a:t>
            </a:r>
            <a:r>
              <a:rPr lang="en-US" sz="1200" kern="1200" dirty="0" smtClean="0">
                <a:solidFill>
                  <a:schemeClr val="tx1"/>
                </a:solidFill>
                <a:effectLst/>
                <a:latin typeface="+mn-lt"/>
                <a:ea typeface="+mn-ea"/>
                <a:cs typeface="+mn-cs"/>
              </a:rPr>
              <a:t>  A shirtwaist is an old-fashioned name for a woman’s blouse, and lots of them were manufactured in New York in the early part of the 20</a:t>
            </a:r>
            <a:r>
              <a:rPr lang="en-US" sz="1200" kern="1200" baseline="30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century.  In 1911, one of the deadliest industrial accidents in US history occurred at the factory of the Triangle Waist Company in Greenwich Village.  The factory occupied the top three floors of a ten-story building.  When a fire broke out in a scraps pile, workers were unable to escape, because exit doors were locked, apparently to reduce the risk of theft.  Managers with keys fled the fire first, dooming workers left behind.  There were no fire extinguishers, and fire department ladders were too short to reach the 9</a:t>
            </a:r>
            <a:r>
              <a:rPr lang="en-US" sz="1200" kern="1200" baseline="30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floor of the building, where most workers were trapped.  A total of 146 people died, either from burns, smoke inhalation, or impacts with the street below (many workers jumped in desperation to avoid the flames).  The owners of the business eventually received an insurance payment equivalent to $400 per victim, of which they eventually paid $75 as compensation to victims’ families (the owners pocketed the rest).  The accident spurred improvements in workplace safety regulation, helped establish several unions, and led to the formation of the American Society of Safety Engineers, which recently celebrated its 100</a:t>
            </a:r>
            <a:r>
              <a:rPr lang="en-US" sz="1200" kern="1200" baseline="30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anniversary. </a:t>
            </a:r>
            <a:endParaRPr lang="en-US" dirty="0"/>
          </a:p>
        </p:txBody>
      </p:sp>
      <p:sp>
        <p:nvSpPr>
          <p:cNvPr id="4" name="Slide Number Placeholder 3"/>
          <p:cNvSpPr>
            <a:spLocks noGrp="1"/>
          </p:cNvSpPr>
          <p:nvPr>
            <p:ph type="sldNum" sz="quarter" idx="10"/>
          </p:nvPr>
        </p:nvSpPr>
        <p:spPr/>
        <p:txBody>
          <a:bodyPr/>
          <a:lstStyle/>
          <a:p>
            <a:fld id="{6A530E16-BE38-9645-98F4-488E8AD53238}" type="slidenum">
              <a:rPr lang="en-US" smtClean="0"/>
              <a:t>4</a:t>
            </a:fld>
            <a:endParaRPr lang="en-US"/>
          </a:p>
        </p:txBody>
      </p:sp>
    </p:spTree>
    <p:extLst>
      <p:ext uri="{BB962C8B-B14F-4D97-AF65-F5344CB8AC3E}">
        <p14:creationId xmlns:p14="http://schemas.microsoft.com/office/powerpoint/2010/main" val="30399741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1. Disasters include both natural and human-made events.</a:t>
            </a:r>
          </a:p>
          <a:p>
            <a:r>
              <a:rPr lang="en-US" sz="1200" kern="1200" dirty="0" smtClean="0">
                <a:solidFill>
                  <a:schemeClr val="tx1"/>
                </a:solidFill>
                <a:effectLst/>
                <a:latin typeface="+mn-lt"/>
                <a:ea typeface="+mn-ea"/>
                <a:cs typeface="+mn-cs"/>
              </a:rPr>
              <a:t>2. Fatality estimates are rounded to the nearest 500 for some older, less well documented events, otherwise to the nearest 100.  </a:t>
            </a:r>
          </a:p>
          <a:p>
            <a:r>
              <a:rPr lang="en-US" sz="1200" kern="1200" dirty="0" smtClean="0">
                <a:solidFill>
                  <a:schemeClr val="tx1"/>
                </a:solidFill>
                <a:effectLst/>
                <a:latin typeface="+mn-lt"/>
                <a:ea typeface="+mn-ea"/>
                <a:cs typeface="+mn-cs"/>
              </a:rPr>
              <a:t>3. Cost estimates</a:t>
            </a:r>
            <a:r>
              <a:rPr lang="en-US" sz="1200" kern="1200" baseline="0" dirty="0" smtClean="0">
                <a:solidFill>
                  <a:schemeClr val="tx1"/>
                </a:solidFill>
                <a:effectLst/>
                <a:latin typeface="+mn-lt"/>
                <a:ea typeface="+mn-ea"/>
                <a:cs typeface="+mn-cs"/>
              </a:rPr>
              <a:t> are available for more recent events, and</a:t>
            </a:r>
            <a:r>
              <a:rPr lang="en-US" sz="1200" kern="1200" dirty="0" smtClean="0">
                <a:solidFill>
                  <a:schemeClr val="tx1"/>
                </a:solidFill>
                <a:effectLst/>
                <a:latin typeface="+mn-lt"/>
                <a:ea typeface="+mn-ea"/>
                <a:cs typeface="+mn-cs"/>
              </a:rPr>
              <a:t> are believed to be accurate to about ±50%.</a:t>
            </a:r>
          </a:p>
          <a:p>
            <a:r>
              <a:rPr lang="en-US" sz="1200" kern="1200" dirty="0" smtClean="0">
                <a:solidFill>
                  <a:schemeClr val="tx1"/>
                </a:solidFill>
                <a:effectLst/>
                <a:latin typeface="+mn-lt"/>
                <a:ea typeface="+mn-ea"/>
                <a:cs typeface="+mn-cs"/>
              </a:rPr>
              <a:t>4. New Orleans 2005 costs are insured costs only.</a:t>
            </a:r>
          </a:p>
          <a:p>
            <a:endParaRPr lang="en-US" dirty="0"/>
          </a:p>
        </p:txBody>
      </p:sp>
      <p:sp>
        <p:nvSpPr>
          <p:cNvPr id="4" name="Slide Number Placeholder 3"/>
          <p:cNvSpPr>
            <a:spLocks noGrp="1"/>
          </p:cNvSpPr>
          <p:nvPr>
            <p:ph type="sldNum" sz="quarter" idx="10"/>
          </p:nvPr>
        </p:nvSpPr>
        <p:spPr/>
        <p:txBody>
          <a:bodyPr/>
          <a:lstStyle/>
          <a:p>
            <a:fld id="{6A530E16-BE38-9645-98F4-488E8AD53238}" type="slidenum">
              <a:rPr lang="en-US" smtClean="0"/>
              <a:t>5</a:t>
            </a:fld>
            <a:endParaRPr lang="en-US"/>
          </a:p>
        </p:txBody>
      </p:sp>
    </p:spTree>
    <p:extLst>
      <p:ext uri="{BB962C8B-B14F-4D97-AF65-F5344CB8AC3E}">
        <p14:creationId xmlns:p14="http://schemas.microsoft.com/office/powerpoint/2010/main" val="23993044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Figure 2.1.</a:t>
            </a:r>
            <a:r>
              <a:rPr lang="en-US" sz="1200" kern="1200" dirty="0" smtClean="0">
                <a:solidFill>
                  <a:schemeClr val="tx1"/>
                </a:solidFill>
                <a:effectLst/>
                <a:latin typeface="+mn-lt"/>
                <a:ea typeface="+mn-ea"/>
                <a:cs typeface="+mn-cs"/>
              </a:rPr>
              <a:t> American soldiers with influenza in a hospital ward at Camp Funston, Kansas, close to where the virus was first reported in the US, in 1918.  The global pandemic was probably caused by a virus similar to the modern H1N1 virus. </a:t>
            </a:r>
          </a:p>
          <a:p>
            <a:endParaRPr lang="en-US" dirty="0"/>
          </a:p>
        </p:txBody>
      </p:sp>
      <p:sp>
        <p:nvSpPr>
          <p:cNvPr id="4" name="Slide Number Placeholder 3"/>
          <p:cNvSpPr>
            <a:spLocks noGrp="1"/>
          </p:cNvSpPr>
          <p:nvPr>
            <p:ph type="sldNum" sz="quarter" idx="10"/>
          </p:nvPr>
        </p:nvSpPr>
        <p:spPr/>
        <p:txBody>
          <a:bodyPr/>
          <a:lstStyle/>
          <a:p>
            <a:fld id="{6A530E16-BE38-9645-98F4-488E8AD53238}" type="slidenum">
              <a:rPr lang="en-US" smtClean="0"/>
              <a:t>6</a:t>
            </a:fld>
            <a:endParaRPr lang="en-US"/>
          </a:p>
        </p:txBody>
      </p:sp>
    </p:spTree>
    <p:extLst>
      <p:ext uri="{BB962C8B-B14F-4D97-AF65-F5344CB8AC3E}">
        <p14:creationId xmlns:p14="http://schemas.microsoft.com/office/powerpoint/2010/main" val="13427194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530E16-BE38-9645-98F4-488E8AD53238}" type="slidenum">
              <a:rPr lang="en-US" smtClean="0"/>
              <a:t>7</a:t>
            </a:fld>
            <a:endParaRPr lang="en-US"/>
          </a:p>
        </p:txBody>
      </p:sp>
    </p:spTree>
    <p:extLst>
      <p:ext uri="{BB962C8B-B14F-4D97-AF65-F5344CB8AC3E}">
        <p14:creationId xmlns:p14="http://schemas.microsoft.com/office/powerpoint/2010/main" val="31952706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Figure 2.2.</a:t>
            </a:r>
            <a:r>
              <a:rPr lang="en-US" sz="1200" kern="1200" dirty="0" smtClean="0">
                <a:solidFill>
                  <a:schemeClr val="tx1"/>
                </a:solidFill>
                <a:effectLst/>
                <a:latin typeface="+mn-lt"/>
                <a:ea typeface="+mn-ea"/>
                <a:cs typeface="+mn-cs"/>
              </a:rPr>
              <a:t>  The Earth’s major plates and their motions.  The arrows show the direction of plate movement, and their length indicates speed.  Plates that have significant continental crust include the Eurasian plate (</a:t>
            </a:r>
            <a:r>
              <a:rPr lang="en-US" sz="1200" kern="1200" dirty="0" err="1" smtClean="0">
                <a:solidFill>
                  <a:schemeClr val="tx1"/>
                </a:solidFill>
                <a:effectLst/>
                <a:latin typeface="+mn-lt"/>
                <a:ea typeface="+mn-ea"/>
                <a:cs typeface="+mn-cs"/>
              </a:rPr>
              <a:t>Eu</a:t>
            </a:r>
            <a:r>
              <a:rPr lang="en-US" sz="1200" kern="1200" dirty="0" smtClean="0">
                <a:solidFill>
                  <a:schemeClr val="tx1"/>
                </a:solidFill>
                <a:effectLst/>
                <a:latin typeface="+mn-lt"/>
                <a:ea typeface="+mn-ea"/>
                <a:cs typeface="+mn-cs"/>
              </a:rPr>
              <a:t>), the North American plate (Na) and the South American plate (Sa).  The Pacific (Pa), </a:t>
            </a:r>
            <a:r>
              <a:rPr lang="en-US" sz="1200" kern="1200" dirty="0" err="1" smtClean="0">
                <a:solidFill>
                  <a:schemeClr val="tx1"/>
                </a:solidFill>
                <a:effectLst/>
                <a:latin typeface="+mn-lt"/>
                <a:ea typeface="+mn-ea"/>
                <a:cs typeface="+mn-cs"/>
              </a:rPr>
              <a:t>Cocos</a:t>
            </a:r>
            <a:r>
              <a:rPr lang="en-US" sz="1200" kern="1200" dirty="0" smtClean="0">
                <a:solidFill>
                  <a:schemeClr val="tx1"/>
                </a:solidFill>
                <a:effectLst/>
                <a:latin typeface="+mn-lt"/>
                <a:ea typeface="+mn-ea"/>
                <a:cs typeface="+mn-cs"/>
              </a:rPr>
              <a:t> (Co) and Nazca (</a:t>
            </a:r>
            <a:r>
              <a:rPr lang="en-US" sz="1200" kern="1200" dirty="0" err="1" smtClean="0">
                <a:solidFill>
                  <a:schemeClr val="tx1"/>
                </a:solidFill>
                <a:effectLst/>
                <a:latin typeface="+mn-lt"/>
                <a:ea typeface="+mn-ea"/>
                <a:cs typeface="+mn-cs"/>
              </a:rPr>
              <a:t>Nz</a:t>
            </a:r>
            <a:r>
              <a:rPr lang="en-US" sz="1200" kern="1200" dirty="0" smtClean="0">
                <a:solidFill>
                  <a:schemeClr val="tx1"/>
                </a:solidFill>
                <a:effectLst/>
                <a:latin typeface="+mn-lt"/>
                <a:ea typeface="+mn-ea"/>
                <a:cs typeface="+mn-cs"/>
              </a:rPr>
              <a:t>) plates are mainly formed of oceanic crust and lithosphere.  From </a:t>
            </a:r>
            <a:r>
              <a:rPr lang="en-US" sz="1200" i="1" kern="1200" dirty="0" err="1" smtClean="0">
                <a:solidFill>
                  <a:schemeClr val="tx1"/>
                </a:solidFill>
                <a:effectLst/>
                <a:latin typeface="+mn-lt"/>
                <a:ea typeface="+mn-ea"/>
                <a:cs typeface="+mn-cs"/>
              </a:rPr>
              <a:t>Sella</a:t>
            </a:r>
            <a:r>
              <a:rPr lang="en-US" sz="1200" i="1" kern="1200" dirty="0" smtClean="0">
                <a:solidFill>
                  <a:schemeClr val="tx1"/>
                </a:solidFill>
                <a:effectLst/>
                <a:latin typeface="+mn-lt"/>
                <a:ea typeface="+mn-ea"/>
                <a:cs typeface="+mn-cs"/>
              </a:rPr>
              <a:t> et al.</a:t>
            </a:r>
            <a:r>
              <a:rPr lang="en-US" sz="1200" kern="1200" dirty="0" smtClean="0">
                <a:solidFill>
                  <a:schemeClr val="tx1"/>
                </a:solidFill>
                <a:effectLst/>
                <a:latin typeface="+mn-lt"/>
                <a:ea typeface="+mn-ea"/>
                <a:cs typeface="+mn-cs"/>
              </a:rPr>
              <a:t> [2002]. </a:t>
            </a:r>
          </a:p>
          <a:p>
            <a:endParaRPr lang="en-US" dirty="0"/>
          </a:p>
        </p:txBody>
      </p:sp>
      <p:sp>
        <p:nvSpPr>
          <p:cNvPr id="4" name="Slide Number Placeholder 3"/>
          <p:cNvSpPr>
            <a:spLocks noGrp="1"/>
          </p:cNvSpPr>
          <p:nvPr>
            <p:ph type="sldNum" sz="quarter" idx="10"/>
          </p:nvPr>
        </p:nvSpPr>
        <p:spPr/>
        <p:txBody>
          <a:bodyPr/>
          <a:lstStyle/>
          <a:p>
            <a:fld id="{6A530E16-BE38-9645-98F4-488E8AD53238}" type="slidenum">
              <a:rPr lang="en-US" smtClean="0"/>
              <a:t>8</a:t>
            </a:fld>
            <a:endParaRPr lang="en-US"/>
          </a:p>
        </p:txBody>
      </p:sp>
    </p:spTree>
    <p:extLst>
      <p:ext uri="{BB962C8B-B14F-4D97-AF65-F5344CB8AC3E}">
        <p14:creationId xmlns:p14="http://schemas.microsoft.com/office/powerpoint/2010/main" val="36221141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Figure 2.3. The Pacific Ring of Fire.</a:t>
            </a:r>
            <a:r>
              <a:rPr lang="en-US" sz="1200" kern="1200" dirty="0" smtClean="0">
                <a:solidFill>
                  <a:schemeClr val="tx1"/>
                </a:solidFill>
                <a:effectLst/>
                <a:latin typeface="+mn-lt"/>
                <a:ea typeface="+mn-ea"/>
                <a:cs typeface="+mn-cs"/>
              </a:rPr>
              <a:t>   Many of the world’s active volcanoes (shown here with small circles) lie on or near the Pacific Rim, hence the name “ring of fire”.  A map of the world’s major earthquakes would look similar. These volcanoes and earthquakes are a consequence of the geological process of </a:t>
            </a:r>
            <a:r>
              <a:rPr lang="en-US" sz="1200" kern="1200" dirty="0" err="1" smtClean="0">
                <a:solidFill>
                  <a:schemeClr val="tx1"/>
                </a:solidFill>
                <a:effectLst/>
                <a:latin typeface="+mn-lt"/>
                <a:ea typeface="+mn-ea"/>
                <a:cs typeface="+mn-cs"/>
              </a:rPr>
              <a:t>subduction</a:t>
            </a:r>
            <a:r>
              <a:rPr lang="en-US" sz="1200" kern="1200" dirty="0" smtClean="0">
                <a:solidFill>
                  <a:schemeClr val="tx1"/>
                </a:solidFill>
                <a:effectLst/>
                <a:latin typeface="+mn-lt"/>
                <a:ea typeface="+mn-ea"/>
                <a:cs typeface="+mn-cs"/>
              </a:rPr>
              <a:t>, which also causes Earth’s deep ocean trenches (Figure 2.4).  Figure made with </a:t>
            </a:r>
            <a:r>
              <a:rPr lang="en-US" sz="1200" kern="1200" dirty="0" err="1" smtClean="0">
                <a:solidFill>
                  <a:schemeClr val="tx1"/>
                </a:solidFill>
                <a:effectLst/>
                <a:latin typeface="+mn-lt"/>
                <a:ea typeface="+mn-ea"/>
                <a:cs typeface="+mn-cs"/>
              </a:rPr>
              <a:t>GeoMapApp</a:t>
            </a:r>
            <a:r>
              <a:rPr lang="en-US" sz="1200" kern="1200" dirty="0" smtClean="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6A530E16-BE38-9645-98F4-488E8AD53238}" type="slidenum">
              <a:rPr lang="en-US" smtClean="0"/>
              <a:t>9</a:t>
            </a:fld>
            <a:endParaRPr lang="en-US"/>
          </a:p>
        </p:txBody>
      </p:sp>
    </p:spTree>
    <p:extLst>
      <p:ext uri="{BB962C8B-B14F-4D97-AF65-F5344CB8AC3E}">
        <p14:creationId xmlns:p14="http://schemas.microsoft.com/office/powerpoint/2010/main" val="10945804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b="1" kern="1200" dirty="0" smtClean="0">
                <a:solidFill>
                  <a:schemeClr val="tx1"/>
                </a:solidFill>
                <a:effectLst/>
                <a:latin typeface="+mn-lt"/>
                <a:ea typeface="+mn-ea"/>
                <a:cs typeface="+mn-cs"/>
              </a:rPr>
              <a:t>Figure 2.4. </a:t>
            </a:r>
            <a:r>
              <a:rPr lang="en-US" sz="1600" kern="1200" dirty="0" smtClean="0">
                <a:solidFill>
                  <a:schemeClr val="tx1"/>
                </a:solidFill>
                <a:effectLst/>
                <a:latin typeface="+mn-lt"/>
                <a:ea typeface="+mn-ea"/>
                <a:cs typeface="+mn-cs"/>
              </a:rPr>
              <a:t> Cross-section of a </a:t>
            </a:r>
            <a:r>
              <a:rPr lang="en-US" sz="1600" kern="1200" dirty="0" err="1" smtClean="0">
                <a:solidFill>
                  <a:schemeClr val="tx1"/>
                </a:solidFill>
                <a:effectLst/>
                <a:latin typeface="+mn-lt"/>
                <a:ea typeface="+mn-ea"/>
                <a:cs typeface="+mn-cs"/>
              </a:rPr>
              <a:t>subduction</a:t>
            </a:r>
            <a:r>
              <a:rPr lang="en-US" sz="1600" kern="1200" dirty="0" smtClean="0">
                <a:solidFill>
                  <a:schemeClr val="tx1"/>
                </a:solidFill>
                <a:effectLst/>
                <a:latin typeface="+mn-lt"/>
                <a:ea typeface="+mn-ea"/>
                <a:cs typeface="+mn-cs"/>
              </a:rPr>
              <a:t> zone, explaining the location </a:t>
            </a:r>
            <a:r>
              <a:rPr lang="en-US" sz="1200" kern="1200" dirty="0" smtClean="0">
                <a:solidFill>
                  <a:schemeClr val="tx1"/>
                </a:solidFill>
                <a:effectLst/>
                <a:latin typeface="+mn-lt"/>
                <a:ea typeface="+mn-ea"/>
                <a:cs typeface="+mn-cs"/>
              </a:rPr>
              <a:t>of many earthquakes and volcanoes.  “Continental crust” could represent the Canadian province of British Columbia, the US states of Washington and Oregon, or countries in Central America (e.g., Honduras) or South America (Colombia, Ecuador, Peru or Chile). “T” marks the location of the trench, a deep part of the ocean. The oceanic lithosphere </a:t>
            </a:r>
            <a:r>
              <a:rPr lang="en-US" sz="1200" kern="1200" dirty="0" err="1" smtClean="0">
                <a:solidFill>
                  <a:schemeClr val="tx1"/>
                </a:solidFill>
                <a:effectLst/>
                <a:latin typeface="+mn-lt"/>
                <a:ea typeface="+mn-ea"/>
                <a:cs typeface="+mn-cs"/>
              </a:rPr>
              <a:t>subducts</a:t>
            </a:r>
            <a:r>
              <a:rPr lang="en-US" sz="1200" kern="1200" dirty="0" smtClean="0">
                <a:solidFill>
                  <a:schemeClr val="tx1"/>
                </a:solidFill>
                <a:effectLst/>
                <a:latin typeface="+mn-lt"/>
                <a:ea typeface="+mn-ea"/>
                <a:cs typeface="+mn-cs"/>
              </a:rPr>
              <a:t> (is pushed and pulled) beneath the edge of the continent, in the direction of the arrow.   Major earthquakes occur along part of the dipping boundary between oceanic lithosphere and the continent, marked by three X’s (see also Box 2.4).  As the </a:t>
            </a:r>
            <a:r>
              <a:rPr lang="en-US" sz="1200" kern="1200" dirty="0" err="1" smtClean="0">
                <a:solidFill>
                  <a:schemeClr val="tx1"/>
                </a:solidFill>
                <a:effectLst/>
                <a:latin typeface="+mn-lt"/>
                <a:ea typeface="+mn-ea"/>
                <a:cs typeface="+mn-cs"/>
              </a:rPr>
              <a:t>subducting</a:t>
            </a:r>
            <a:r>
              <a:rPr lang="en-US" sz="1200" kern="1200" dirty="0" smtClean="0">
                <a:solidFill>
                  <a:schemeClr val="tx1"/>
                </a:solidFill>
                <a:effectLst/>
                <a:latin typeface="+mn-lt"/>
                <a:ea typeface="+mn-ea"/>
                <a:cs typeface="+mn-cs"/>
              </a:rPr>
              <a:t> lithosphere moves down it is squeezed by high pressure and releases fluids, causing melting of the mantle to form magma (molten rock) and volcanoes, returning large amounts of CO</a:t>
            </a:r>
            <a:r>
              <a:rPr lang="en-US" sz="1200" kern="1200" baseline="-25000" dirty="0" smtClean="0">
                <a:solidFill>
                  <a:schemeClr val="tx1"/>
                </a:solidFill>
                <a:effectLst/>
                <a:latin typeface="+mn-lt"/>
                <a:ea typeface="+mn-ea"/>
                <a:cs typeface="+mn-cs"/>
              </a:rPr>
              <a:t>2</a:t>
            </a:r>
            <a:r>
              <a:rPr lang="en-US" sz="1200" kern="1200" dirty="0" smtClean="0">
                <a:solidFill>
                  <a:schemeClr val="tx1"/>
                </a:solidFill>
                <a:effectLst/>
                <a:latin typeface="+mn-lt"/>
                <a:ea typeface="+mn-ea"/>
                <a:cs typeface="+mn-cs"/>
              </a:rPr>
              <a:t> and water to Earth’s atmosphere.</a:t>
            </a:r>
          </a:p>
          <a:p>
            <a:endParaRPr lang="en-US" dirty="0"/>
          </a:p>
        </p:txBody>
      </p:sp>
      <p:sp>
        <p:nvSpPr>
          <p:cNvPr id="4" name="Slide Number Placeholder 3"/>
          <p:cNvSpPr>
            <a:spLocks noGrp="1"/>
          </p:cNvSpPr>
          <p:nvPr>
            <p:ph type="sldNum" sz="quarter" idx="10"/>
          </p:nvPr>
        </p:nvSpPr>
        <p:spPr/>
        <p:txBody>
          <a:bodyPr/>
          <a:lstStyle/>
          <a:p>
            <a:fld id="{6A530E16-BE38-9645-98F4-488E8AD53238}" type="slidenum">
              <a:rPr lang="en-US" smtClean="0"/>
              <a:t>10</a:t>
            </a:fld>
            <a:endParaRPr lang="en-US"/>
          </a:p>
        </p:txBody>
      </p:sp>
    </p:spTree>
    <p:extLst>
      <p:ext uri="{BB962C8B-B14F-4D97-AF65-F5344CB8AC3E}">
        <p14:creationId xmlns:p14="http://schemas.microsoft.com/office/powerpoint/2010/main" val="8234807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2DFCD74-52B9-0046-9947-24220C316A36}" type="datetimeFigureOut">
              <a:rPr lang="en-US" smtClean="0"/>
              <a:t>2/12/17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754F4F-EC34-C141-A6C0-664521836207}" type="slidenum">
              <a:rPr lang="en-US" smtClean="0"/>
              <a:t>‹#›</a:t>
            </a:fld>
            <a:endParaRPr lang="en-US"/>
          </a:p>
        </p:txBody>
      </p:sp>
    </p:spTree>
    <p:extLst>
      <p:ext uri="{BB962C8B-B14F-4D97-AF65-F5344CB8AC3E}">
        <p14:creationId xmlns:p14="http://schemas.microsoft.com/office/powerpoint/2010/main" val="1910566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2DFCD74-52B9-0046-9947-24220C316A36}" type="datetimeFigureOut">
              <a:rPr lang="en-US" smtClean="0"/>
              <a:t>2/12/17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754F4F-EC34-C141-A6C0-664521836207}" type="slidenum">
              <a:rPr lang="en-US" smtClean="0"/>
              <a:t>‹#›</a:t>
            </a:fld>
            <a:endParaRPr lang="en-US"/>
          </a:p>
        </p:txBody>
      </p:sp>
    </p:spTree>
    <p:extLst>
      <p:ext uri="{BB962C8B-B14F-4D97-AF65-F5344CB8AC3E}">
        <p14:creationId xmlns:p14="http://schemas.microsoft.com/office/powerpoint/2010/main" val="32655694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2DFCD74-52B9-0046-9947-24220C316A36}" type="datetimeFigureOut">
              <a:rPr lang="en-US" smtClean="0"/>
              <a:t>2/12/17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754F4F-EC34-C141-A6C0-664521836207}" type="slidenum">
              <a:rPr lang="en-US" smtClean="0"/>
              <a:t>‹#›</a:t>
            </a:fld>
            <a:endParaRPr lang="en-US"/>
          </a:p>
        </p:txBody>
      </p:sp>
    </p:spTree>
    <p:extLst>
      <p:ext uri="{BB962C8B-B14F-4D97-AF65-F5344CB8AC3E}">
        <p14:creationId xmlns:p14="http://schemas.microsoft.com/office/powerpoint/2010/main" val="32114784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2DFCD74-52B9-0046-9947-24220C316A36}" type="datetimeFigureOut">
              <a:rPr lang="en-US" smtClean="0"/>
              <a:t>2/12/17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754F4F-EC34-C141-A6C0-664521836207}" type="slidenum">
              <a:rPr lang="en-US" smtClean="0"/>
              <a:t>‹#›</a:t>
            </a:fld>
            <a:endParaRPr lang="en-US"/>
          </a:p>
        </p:txBody>
      </p:sp>
    </p:spTree>
    <p:extLst>
      <p:ext uri="{BB962C8B-B14F-4D97-AF65-F5344CB8AC3E}">
        <p14:creationId xmlns:p14="http://schemas.microsoft.com/office/powerpoint/2010/main" val="35166542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2DFCD74-52B9-0046-9947-24220C316A36}" type="datetimeFigureOut">
              <a:rPr lang="en-US" smtClean="0"/>
              <a:t>2/12/17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754F4F-EC34-C141-A6C0-664521836207}" type="slidenum">
              <a:rPr lang="en-US" smtClean="0"/>
              <a:t>‹#›</a:t>
            </a:fld>
            <a:endParaRPr lang="en-US"/>
          </a:p>
        </p:txBody>
      </p:sp>
    </p:spTree>
    <p:extLst>
      <p:ext uri="{BB962C8B-B14F-4D97-AF65-F5344CB8AC3E}">
        <p14:creationId xmlns:p14="http://schemas.microsoft.com/office/powerpoint/2010/main" val="25756405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2DFCD74-52B9-0046-9947-24220C316A36}" type="datetimeFigureOut">
              <a:rPr lang="en-US" smtClean="0"/>
              <a:t>2/12/17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754F4F-EC34-C141-A6C0-664521836207}" type="slidenum">
              <a:rPr lang="en-US" smtClean="0"/>
              <a:t>‹#›</a:t>
            </a:fld>
            <a:endParaRPr lang="en-US"/>
          </a:p>
        </p:txBody>
      </p:sp>
    </p:spTree>
    <p:extLst>
      <p:ext uri="{BB962C8B-B14F-4D97-AF65-F5344CB8AC3E}">
        <p14:creationId xmlns:p14="http://schemas.microsoft.com/office/powerpoint/2010/main" val="31721762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2DFCD74-52B9-0046-9947-24220C316A36}" type="datetimeFigureOut">
              <a:rPr lang="en-US" smtClean="0"/>
              <a:t>2/12/17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A754F4F-EC34-C141-A6C0-664521836207}" type="slidenum">
              <a:rPr lang="en-US" smtClean="0"/>
              <a:t>‹#›</a:t>
            </a:fld>
            <a:endParaRPr lang="en-US"/>
          </a:p>
        </p:txBody>
      </p:sp>
    </p:spTree>
    <p:extLst>
      <p:ext uri="{BB962C8B-B14F-4D97-AF65-F5344CB8AC3E}">
        <p14:creationId xmlns:p14="http://schemas.microsoft.com/office/powerpoint/2010/main" val="36493177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2DFCD74-52B9-0046-9947-24220C316A36}" type="datetimeFigureOut">
              <a:rPr lang="en-US" smtClean="0"/>
              <a:t>2/12/17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A754F4F-EC34-C141-A6C0-664521836207}" type="slidenum">
              <a:rPr lang="en-US" smtClean="0"/>
              <a:t>‹#›</a:t>
            </a:fld>
            <a:endParaRPr lang="en-US"/>
          </a:p>
        </p:txBody>
      </p:sp>
    </p:spTree>
    <p:extLst>
      <p:ext uri="{BB962C8B-B14F-4D97-AF65-F5344CB8AC3E}">
        <p14:creationId xmlns:p14="http://schemas.microsoft.com/office/powerpoint/2010/main" val="9608874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2DFCD74-52B9-0046-9947-24220C316A36}" type="datetimeFigureOut">
              <a:rPr lang="en-US" smtClean="0"/>
              <a:t>2/12/17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A754F4F-EC34-C141-A6C0-664521836207}" type="slidenum">
              <a:rPr lang="en-US" smtClean="0"/>
              <a:t>‹#›</a:t>
            </a:fld>
            <a:endParaRPr lang="en-US"/>
          </a:p>
        </p:txBody>
      </p:sp>
    </p:spTree>
    <p:extLst>
      <p:ext uri="{BB962C8B-B14F-4D97-AF65-F5344CB8AC3E}">
        <p14:creationId xmlns:p14="http://schemas.microsoft.com/office/powerpoint/2010/main" val="558002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2DFCD74-52B9-0046-9947-24220C316A36}" type="datetimeFigureOut">
              <a:rPr lang="en-US" smtClean="0"/>
              <a:t>2/12/17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754F4F-EC34-C141-A6C0-664521836207}" type="slidenum">
              <a:rPr lang="en-US" smtClean="0"/>
              <a:t>‹#›</a:t>
            </a:fld>
            <a:endParaRPr lang="en-US"/>
          </a:p>
        </p:txBody>
      </p:sp>
    </p:spTree>
    <p:extLst>
      <p:ext uri="{BB962C8B-B14F-4D97-AF65-F5344CB8AC3E}">
        <p14:creationId xmlns:p14="http://schemas.microsoft.com/office/powerpoint/2010/main" val="40521889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2DFCD74-52B9-0046-9947-24220C316A36}" type="datetimeFigureOut">
              <a:rPr lang="en-US" smtClean="0"/>
              <a:t>2/12/17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754F4F-EC34-C141-A6C0-664521836207}" type="slidenum">
              <a:rPr lang="en-US" smtClean="0"/>
              <a:t>‹#›</a:t>
            </a:fld>
            <a:endParaRPr lang="en-US"/>
          </a:p>
        </p:txBody>
      </p:sp>
    </p:spTree>
    <p:extLst>
      <p:ext uri="{BB962C8B-B14F-4D97-AF65-F5344CB8AC3E}">
        <p14:creationId xmlns:p14="http://schemas.microsoft.com/office/powerpoint/2010/main" val="111649292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DFCD74-52B9-0046-9947-24220C316A36}" type="datetimeFigureOut">
              <a:rPr lang="en-US" smtClean="0"/>
              <a:t>2/12/17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754F4F-EC34-C141-A6C0-664521836207}" type="slidenum">
              <a:rPr lang="en-US" smtClean="0"/>
              <a:t>‹#›</a:t>
            </a:fld>
            <a:endParaRPr lang="en-US"/>
          </a:p>
        </p:txBody>
      </p:sp>
    </p:spTree>
    <p:extLst>
      <p:ext uri="{BB962C8B-B14F-4D97-AF65-F5344CB8AC3E}">
        <p14:creationId xmlns:p14="http://schemas.microsoft.com/office/powerpoint/2010/main" val="24023740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7.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8.gi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9.e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0.e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1.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e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3.e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4.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5.e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6.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em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7.e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8.e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0.e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1.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2.em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23.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24.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em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25.em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26.emf"/></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file://localhost/Users/timdixon/Desktop/USF/Book/http://www.readthespirit.com/storage/0324%2520Triangle%2520Shirtwaist%2520Factory%2520fire.jpg%3F__SQUARESPACE_CACHEVERSION=1300905713950" TargetMode="External"/><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4.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34357"/>
            <a:ext cx="7772400" cy="1470025"/>
          </a:xfrm>
        </p:spPr>
        <p:txBody>
          <a:bodyPr>
            <a:normAutofit fontScale="90000"/>
          </a:bodyPr>
          <a:lstStyle/>
          <a:p>
            <a:r>
              <a:rPr lang="en-US" dirty="0" smtClean="0"/>
              <a:t>Figures from Curbing </a:t>
            </a:r>
            <a:r>
              <a:rPr lang="en-US" dirty="0" smtClean="0"/>
              <a:t>Catastrophe</a:t>
            </a:r>
            <a:br>
              <a:rPr lang="en-US" dirty="0" smtClean="0"/>
            </a:br>
            <a:r>
              <a:rPr lang="en-US" dirty="0" smtClean="0"/>
              <a:t>(Chapters One to Five)</a:t>
            </a:r>
            <a:endParaRPr lang="en-US" dirty="0"/>
          </a:p>
        </p:txBody>
      </p:sp>
      <p:sp>
        <p:nvSpPr>
          <p:cNvPr id="3" name="Subtitle 2"/>
          <p:cNvSpPr>
            <a:spLocks noGrp="1"/>
          </p:cNvSpPr>
          <p:nvPr>
            <p:ph type="subTitle" idx="1"/>
          </p:nvPr>
        </p:nvSpPr>
        <p:spPr>
          <a:xfrm>
            <a:off x="1371600" y="3445628"/>
            <a:ext cx="6400800" cy="1752600"/>
          </a:xfrm>
        </p:spPr>
        <p:txBody>
          <a:bodyPr/>
          <a:lstStyle/>
          <a:p>
            <a:r>
              <a:rPr lang="en-US" dirty="0" smtClean="0"/>
              <a:t>Timothy H Dixon</a:t>
            </a:r>
          </a:p>
          <a:p>
            <a:r>
              <a:rPr lang="en-US" dirty="0" smtClean="0"/>
              <a:t>University of South Florida</a:t>
            </a:r>
          </a:p>
          <a:p>
            <a:r>
              <a:rPr lang="en-US" dirty="0" smtClean="0"/>
              <a:t>Tampa</a:t>
            </a:r>
            <a:endParaRPr lang="en-US" dirty="0"/>
          </a:p>
        </p:txBody>
      </p:sp>
    </p:spTree>
    <p:extLst>
      <p:ext uri="{BB962C8B-B14F-4D97-AF65-F5344CB8AC3E}">
        <p14:creationId xmlns:p14="http://schemas.microsoft.com/office/powerpoint/2010/main" val="3219957209"/>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Subduction</a:t>
            </a:r>
            <a:r>
              <a:rPr lang="en-US" dirty="0" smtClean="0"/>
              <a:t> Zone Cross Section</a:t>
            </a:r>
            <a:endParaRPr lang="en-US" dirty="0"/>
          </a:p>
        </p:txBody>
      </p:sp>
      <p:pic>
        <p:nvPicPr>
          <p:cNvPr id="4" name="Content Placeholder 3"/>
          <p:cNvPicPr preferRelativeResize="0">
            <a:picLocks noGrp="1" noChangeAspect="1"/>
          </p:cNvPicPr>
          <p:nvPr>
            <p:ph idx="1"/>
          </p:nvPr>
        </p:nvPicPr>
        <p:blipFill rotWithShape="1">
          <a:blip r:embed="rId3">
            <a:extLst>
              <a:ext uri="{28A0092B-C50C-407E-A947-70E740481C1C}">
                <a14:useLocalDpi xmlns:a14="http://schemas.microsoft.com/office/drawing/2010/main" val="0"/>
              </a:ext>
            </a:extLst>
          </a:blip>
          <a:srcRect t="13336" b="13336"/>
          <a:stretch/>
        </p:blipFill>
        <p:spPr bwMode="auto">
          <a:xfrm>
            <a:off x="7" y="1092208"/>
            <a:ext cx="9134855" cy="5023819"/>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908512730"/>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Fence offset in 1906 Earthquake</a:t>
            </a:r>
            <a:endParaRPr lang="en-US" dirty="0"/>
          </a:p>
        </p:txBody>
      </p:sp>
      <p:pic>
        <p:nvPicPr>
          <p:cNvPr id="4" name="Content Placeholder 3"/>
          <p:cNvPicPr>
            <a:picLocks noGrp="1"/>
          </p:cNvPicPr>
          <p:nvPr>
            <p:ph idx="1"/>
          </p:nvPr>
        </p:nvPicPr>
        <p:blipFill>
          <a:blip r:embed="rId3">
            <a:extLst>
              <a:ext uri="{28A0092B-C50C-407E-A947-70E740481C1C}">
                <a14:useLocalDpi xmlns:a14="http://schemas.microsoft.com/office/drawing/2010/main" val="0"/>
              </a:ext>
            </a:extLst>
          </a:blip>
          <a:srcRect t="29018" b="29018"/>
          <a:stretch>
            <a:fillRect/>
          </a:stretch>
        </p:blipFill>
        <p:spPr>
          <a:prstGeom prst="rect">
            <a:avLst/>
          </a:prstGeom>
        </p:spPr>
      </p:pic>
    </p:spTree>
    <p:extLst>
      <p:ext uri="{BB962C8B-B14F-4D97-AF65-F5344CB8AC3E}">
        <p14:creationId xmlns:p14="http://schemas.microsoft.com/office/powerpoint/2010/main" val="4119770382"/>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Stick-Slip Cycle, Vertical Fault</a:t>
            </a:r>
            <a:endParaRPr lang="en-US" dirty="0"/>
          </a:p>
        </p:txBody>
      </p:sp>
      <p:pic>
        <p:nvPicPr>
          <p:cNvPr id="4" name="Content Placeholder 3"/>
          <p:cNvPicPr>
            <a:picLocks noGrp="1"/>
          </p:cNvPicPr>
          <p:nvPr>
            <p:ph idx="1"/>
          </p:nvPr>
        </p:nvPicPr>
        <p:blipFill rotWithShape="1">
          <a:blip r:embed="rId3">
            <a:extLst>
              <a:ext uri="{28A0092B-C50C-407E-A947-70E740481C1C}">
                <a14:useLocalDpi xmlns:a14="http://schemas.microsoft.com/office/drawing/2010/main" val="0"/>
              </a:ext>
            </a:extLst>
          </a:blip>
          <a:srcRect t="13336" b="13336"/>
          <a:stretch/>
        </p:blipFill>
        <p:spPr bwMode="auto">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403926042"/>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p:cNvPicPr>
          <p:nvPr>
            <p:ph idx="1"/>
          </p:nvPr>
        </p:nvPicPr>
        <p:blipFill rotWithShape="1">
          <a:blip r:embed="rId3">
            <a:extLst>
              <a:ext uri="{28A0092B-C50C-407E-A947-70E740481C1C}">
                <a14:useLocalDpi xmlns:a14="http://schemas.microsoft.com/office/drawing/2010/main" val="0"/>
              </a:ext>
            </a:extLst>
          </a:blip>
          <a:srcRect t="4" b="-2967"/>
          <a:stretch/>
        </p:blipFill>
        <p:spPr bwMode="auto">
          <a:xfrm>
            <a:off x="457200" y="330360"/>
            <a:ext cx="8229600" cy="6355080"/>
          </a:xfrm>
          <a:prstGeom prst="rect">
            <a:avLst/>
          </a:prstGeom>
          <a:noFill/>
          <a:ln>
            <a:noFill/>
          </a:ln>
        </p:spPr>
      </p:pic>
    </p:spTree>
    <p:extLst>
      <p:ext uri="{BB962C8B-B14F-4D97-AF65-F5344CB8AC3E}">
        <p14:creationId xmlns:p14="http://schemas.microsoft.com/office/powerpoint/2010/main" val="4142054091"/>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Hurricane Tracks</a:t>
            </a:r>
            <a:endParaRPr lang="en-US" dirty="0"/>
          </a:p>
        </p:txBody>
      </p:sp>
      <p:pic>
        <p:nvPicPr>
          <p:cNvPr id="4" name="Content Placeholder 3"/>
          <p:cNvPicPr>
            <a:picLocks noGrp="1"/>
          </p:cNvPicPr>
          <p:nvPr>
            <p:ph idx="1"/>
          </p:nvPr>
        </p:nvPicPr>
        <p:blipFill>
          <a:blip r:embed="rId3">
            <a:extLst>
              <a:ext uri="{28A0092B-C50C-407E-A947-70E740481C1C}">
                <a14:useLocalDpi xmlns:a14="http://schemas.microsoft.com/office/drawing/2010/main" val="0"/>
              </a:ext>
            </a:extLst>
          </a:blip>
          <a:srcRect t="5148" b="5148"/>
          <a:stretch>
            <a:fillRect/>
          </a:stretch>
        </p:blipFill>
        <p:spPr>
          <a:prstGeom prst="rect">
            <a:avLst/>
          </a:prstGeom>
        </p:spPr>
      </p:pic>
    </p:spTree>
    <p:extLst>
      <p:ext uri="{BB962C8B-B14F-4D97-AF65-F5344CB8AC3E}">
        <p14:creationId xmlns:p14="http://schemas.microsoft.com/office/powerpoint/2010/main" val="2702298497"/>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7242"/>
            <a:ext cx="8229600" cy="1143000"/>
          </a:xfrm>
        </p:spPr>
        <p:txBody>
          <a:bodyPr/>
          <a:lstStyle/>
          <a:p>
            <a:r>
              <a:rPr lang="en-US" dirty="0" smtClean="0"/>
              <a:t>Track Location and Storm Intensity</a:t>
            </a:r>
            <a:endParaRPr lang="en-US" dirty="0"/>
          </a:p>
        </p:txBody>
      </p:sp>
      <p:pic>
        <p:nvPicPr>
          <p:cNvPr id="4" name="Content Placeholder 3"/>
          <p:cNvPicPr preferRelativeResize="0">
            <a:picLocks noGrp="1" noChangeAspect="1"/>
          </p:cNvPicPr>
          <p:nvPr>
            <p:ph idx="1"/>
          </p:nvPr>
        </p:nvPicPr>
        <p:blipFill rotWithShape="1">
          <a:blip r:embed="rId2">
            <a:extLst>
              <a:ext uri="{28A0092B-C50C-407E-A947-70E740481C1C}">
                <a14:useLocalDpi xmlns:a14="http://schemas.microsoft.com/office/drawing/2010/main" val="0"/>
              </a:ext>
            </a:extLst>
          </a:blip>
          <a:srcRect l="20948" t="14414" r="-910" b="14414"/>
          <a:stretch/>
        </p:blipFill>
        <p:spPr bwMode="auto">
          <a:xfrm>
            <a:off x="442684" y="997836"/>
            <a:ext cx="8028432" cy="552167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073991418"/>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38"/>
            <a:ext cx="8229600" cy="1143000"/>
          </a:xfrm>
        </p:spPr>
        <p:txBody>
          <a:bodyPr/>
          <a:lstStyle/>
          <a:p>
            <a:r>
              <a:rPr lang="en-US" dirty="0" smtClean="0"/>
              <a:t>Sea Level in Key West, Florida</a:t>
            </a:r>
            <a:endParaRPr lang="en-US" dirty="0"/>
          </a:p>
        </p:txBody>
      </p:sp>
      <p:pic>
        <p:nvPicPr>
          <p:cNvPr id="4" name="Content Placeholder 3"/>
          <p:cNvPicPr preferRelativeResize="0">
            <a:picLocks noGrp="1" noChangeAspect="1"/>
          </p:cNvPicPr>
          <p:nvPr>
            <p:ph idx="1"/>
          </p:nvPr>
        </p:nvPicPr>
        <p:blipFill rotWithShape="1">
          <a:blip r:embed="rId3">
            <a:extLst>
              <a:ext uri="{28A0092B-C50C-407E-A947-70E740481C1C}">
                <a14:useLocalDpi xmlns:a14="http://schemas.microsoft.com/office/drawing/2010/main" val="0"/>
              </a:ext>
            </a:extLst>
          </a:blip>
          <a:srcRect l="13330" t="28059" r="26667" b="31386"/>
          <a:stretch/>
        </p:blipFill>
        <p:spPr bwMode="auto">
          <a:xfrm>
            <a:off x="-453215" y="802472"/>
            <a:ext cx="8887968" cy="600760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931703475"/>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preferRelativeResize="0">
            <a:picLocks noGrp="1" noChangeAspect="1"/>
          </p:cNvPicPr>
          <p:nvPr>
            <p:ph idx="1"/>
          </p:nvPr>
        </p:nvPicPr>
        <p:blipFill rotWithShape="1">
          <a:blip r:embed="rId3">
            <a:extLst>
              <a:ext uri="{28A0092B-C50C-407E-A947-70E740481C1C}">
                <a14:useLocalDpi xmlns:a14="http://schemas.microsoft.com/office/drawing/2010/main" val="0"/>
              </a:ext>
            </a:extLst>
          </a:blip>
          <a:srcRect t="22502" b="22502"/>
          <a:stretch/>
        </p:blipFill>
        <p:spPr bwMode="auto">
          <a:xfrm>
            <a:off x="-507987" y="228622"/>
            <a:ext cx="11274560" cy="620056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652303087"/>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preferRelativeResize="0">
            <a:picLocks noGrp="1" noChangeAspect="1"/>
          </p:cNvPicPr>
          <p:nvPr>
            <p:ph idx="1"/>
          </p:nvPr>
        </p:nvPicPr>
        <p:blipFill rotWithShape="1">
          <a:blip r:embed="rId3">
            <a:extLst>
              <a:ext uri="{28A0092B-C50C-407E-A947-70E740481C1C}">
                <a14:useLocalDpi xmlns:a14="http://schemas.microsoft.com/office/drawing/2010/main" val="0"/>
              </a:ext>
            </a:extLst>
          </a:blip>
          <a:srcRect t="13336" b="13336"/>
          <a:stretch/>
        </p:blipFill>
        <p:spPr bwMode="auto">
          <a:xfrm>
            <a:off x="-67726" y="1600197"/>
            <a:ext cx="9546335" cy="5250117"/>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268773887"/>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7089"/>
            <a:ext cx="8229600" cy="1143000"/>
          </a:xfrm>
        </p:spPr>
        <p:txBody>
          <a:bodyPr/>
          <a:lstStyle/>
          <a:p>
            <a:r>
              <a:rPr lang="en-US" dirty="0" smtClean="0"/>
              <a:t>Clipping</a:t>
            </a:r>
            <a:endParaRPr lang="en-US" dirty="0"/>
          </a:p>
        </p:txBody>
      </p:sp>
      <p:pic>
        <p:nvPicPr>
          <p:cNvPr id="6" name="Content Placeholder 5" descr="Box 3.1 Fgure_Clipping-Best.pdf"/>
          <p:cNvPicPr preferRelativeResize="0">
            <a:picLocks noGrp="1" noChangeAspect="1"/>
          </p:cNvPicPr>
          <p:nvPr>
            <p:ph idx="1"/>
          </p:nvPr>
        </p:nvPicPr>
        <p:blipFill rotWithShape="1">
          <a:blip r:embed="rId3">
            <a:extLst>
              <a:ext uri="{28A0092B-C50C-407E-A947-70E740481C1C}">
                <a14:useLocalDpi xmlns:a14="http://schemas.microsoft.com/office/drawing/2010/main" val="0"/>
              </a:ext>
            </a:extLst>
          </a:blip>
          <a:srcRect t="23774" b="7829"/>
          <a:stretch/>
        </p:blipFill>
        <p:spPr>
          <a:xfrm>
            <a:off x="16940" y="1075275"/>
            <a:ext cx="9052560" cy="5180076"/>
          </a:xfrm>
        </p:spPr>
      </p:pic>
    </p:spTree>
    <p:extLst>
      <p:ext uri="{BB962C8B-B14F-4D97-AF65-F5344CB8AC3E}">
        <p14:creationId xmlns:p14="http://schemas.microsoft.com/office/powerpoint/2010/main" val="1747319602"/>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preferRelativeResize="0">
            <a:picLocks noChangeAspect="1"/>
          </p:cNvPicPr>
          <p:nvPr/>
        </p:nvPicPr>
        <p:blipFill rotWithShape="1">
          <a:blip r:embed="rId3">
            <a:extLst>
              <a:ext uri="{28A0092B-C50C-407E-A947-70E740481C1C}">
                <a14:useLocalDpi xmlns:a14="http://schemas.microsoft.com/office/drawing/2010/main" val="0"/>
              </a:ext>
            </a:extLst>
          </a:blip>
          <a:srcRect t="11810" b="9188"/>
          <a:stretch/>
        </p:blipFill>
        <p:spPr>
          <a:xfrm>
            <a:off x="817839" y="608048"/>
            <a:ext cx="7594823" cy="6000110"/>
          </a:xfrm>
          <a:prstGeom prst="rect">
            <a:avLst/>
          </a:prstGeom>
        </p:spPr>
      </p:pic>
    </p:spTree>
    <p:extLst>
      <p:ext uri="{BB962C8B-B14F-4D97-AF65-F5344CB8AC3E}">
        <p14:creationId xmlns:p14="http://schemas.microsoft.com/office/powerpoint/2010/main" val="3453980220"/>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preferRelativeResize="0">
            <a:picLocks noGrp="1" noChangeAspect="1"/>
          </p:cNvPicPr>
          <p:nvPr>
            <p:ph idx="1"/>
          </p:nvPr>
        </p:nvPicPr>
        <p:blipFill rotWithShape="1">
          <a:blip r:embed="rId3">
            <a:extLst>
              <a:ext uri="{28A0092B-C50C-407E-A947-70E740481C1C}">
                <a14:useLocalDpi xmlns:a14="http://schemas.microsoft.com/office/drawing/2010/main" val="0"/>
              </a:ext>
            </a:extLst>
          </a:blip>
          <a:srcRect l="22226" t="19165" r="24441" b="44722"/>
          <a:stretch/>
        </p:blipFill>
        <p:spPr bwMode="auto">
          <a:xfrm>
            <a:off x="711204" y="838221"/>
            <a:ext cx="7954497" cy="538589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347933793"/>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a:off x="321763" y="1110103"/>
            <a:ext cx="8449052" cy="4221594"/>
          </a:xfrm>
          <a:prstGeom prst="rect">
            <a:avLst/>
          </a:prstGeom>
        </p:spPr>
      </p:pic>
    </p:spTree>
    <p:extLst>
      <p:ext uri="{BB962C8B-B14F-4D97-AF65-F5344CB8AC3E}">
        <p14:creationId xmlns:p14="http://schemas.microsoft.com/office/powerpoint/2010/main" val="222983081"/>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511700"/>
            <a:ext cx="9008533" cy="724433"/>
          </a:xfrm>
        </p:spPr>
        <p:txBody>
          <a:bodyPr>
            <a:normAutofit fontScale="90000"/>
          </a:bodyPr>
          <a:lstStyle/>
          <a:p>
            <a:r>
              <a:rPr lang="en-US" sz="3100" dirty="0" smtClean="0"/>
              <a:t>Table 4.1.  Ten largest earthquakes in the last 110 years</a:t>
            </a:r>
            <a:r>
              <a:rPr lang="en-US" dirty="0" smtClean="0"/>
              <a:t/>
            </a:r>
            <a:br>
              <a:rPr lang="en-US" dirty="0" smtClean="0"/>
            </a:br>
            <a:endParaRPr lang="en-US" dirty="0"/>
          </a:p>
        </p:txBody>
      </p:sp>
      <p:sp>
        <p:nvSpPr>
          <p:cNvPr id="3" name="Content Placeholder 2"/>
          <p:cNvSpPr>
            <a:spLocks noGrp="1"/>
          </p:cNvSpPr>
          <p:nvPr>
            <p:ph idx="1"/>
          </p:nvPr>
        </p:nvSpPr>
        <p:spPr>
          <a:xfrm>
            <a:off x="1794907" y="821282"/>
            <a:ext cx="5757333" cy="4525963"/>
          </a:xfrm>
        </p:spPr>
        <p:txBody>
          <a:bodyPr>
            <a:normAutofit fontScale="55000" lnSpcReduction="20000"/>
          </a:bodyPr>
          <a:lstStyle/>
          <a:p>
            <a:pPr marL="0" indent="0">
              <a:buNone/>
            </a:pPr>
            <a:r>
              <a:rPr lang="en-US" dirty="0"/>
              <a:t> </a:t>
            </a:r>
          </a:p>
          <a:p>
            <a:pPr marL="0" indent="0">
              <a:buNone/>
            </a:pPr>
            <a:r>
              <a:rPr lang="en-US" dirty="0"/>
              <a:t> </a:t>
            </a:r>
          </a:p>
          <a:p>
            <a:pPr marL="0" indent="0">
              <a:buNone/>
            </a:pPr>
            <a:r>
              <a:rPr lang="en-US" sz="3800" u="sng" dirty="0"/>
              <a:t>Location</a:t>
            </a:r>
            <a:r>
              <a:rPr lang="en-US" sz="3800" dirty="0"/>
              <a:t>				</a:t>
            </a:r>
            <a:r>
              <a:rPr lang="en-US" sz="3800" u="sng" dirty="0"/>
              <a:t>Year</a:t>
            </a:r>
            <a:r>
              <a:rPr lang="en-US" sz="3800" dirty="0"/>
              <a:t>		</a:t>
            </a:r>
            <a:r>
              <a:rPr lang="en-US" sz="3800" u="sng" dirty="0"/>
              <a:t>Magnitude</a:t>
            </a:r>
            <a:endParaRPr lang="en-US" sz="3800" dirty="0"/>
          </a:p>
          <a:p>
            <a:pPr marL="0" indent="0">
              <a:buNone/>
            </a:pPr>
            <a:r>
              <a:rPr lang="en-US" sz="3800" dirty="0"/>
              <a:t> </a:t>
            </a:r>
          </a:p>
          <a:p>
            <a:pPr marL="0" indent="0">
              <a:buNone/>
            </a:pPr>
            <a:r>
              <a:rPr lang="en-US" sz="3800" dirty="0"/>
              <a:t>Chile 					1960		9.5</a:t>
            </a:r>
          </a:p>
          <a:p>
            <a:pPr marL="0" indent="0">
              <a:buNone/>
            </a:pPr>
            <a:r>
              <a:rPr lang="en-US" sz="3800" dirty="0"/>
              <a:t>Sumatra				</a:t>
            </a:r>
            <a:r>
              <a:rPr lang="en-US" sz="3800" dirty="0" smtClean="0"/>
              <a:t>	2004</a:t>
            </a:r>
            <a:r>
              <a:rPr lang="en-US" sz="3800" dirty="0"/>
              <a:t>		9.2*</a:t>
            </a:r>
          </a:p>
          <a:p>
            <a:pPr marL="0" indent="0">
              <a:buNone/>
            </a:pPr>
            <a:r>
              <a:rPr lang="en-US" sz="3800" dirty="0"/>
              <a:t>Alaska (Prince </a:t>
            </a:r>
            <a:r>
              <a:rPr lang="en-US" sz="3800" dirty="0" err="1" smtClean="0"/>
              <a:t>W’m</a:t>
            </a:r>
            <a:r>
              <a:rPr lang="en-US" sz="3800" dirty="0" smtClean="0"/>
              <a:t> </a:t>
            </a:r>
            <a:r>
              <a:rPr lang="en-US" sz="3800" dirty="0" err="1" smtClean="0"/>
              <a:t>Snd</a:t>
            </a:r>
            <a:r>
              <a:rPr lang="en-US" sz="3800" dirty="0" smtClean="0"/>
              <a:t>)	1964</a:t>
            </a:r>
            <a:r>
              <a:rPr lang="en-US" sz="3800" dirty="0"/>
              <a:t>		9.2</a:t>
            </a:r>
          </a:p>
          <a:p>
            <a:pPr marL="0" indent="0">
              <a:buNone/>
            </a:pPr>
            <a:r>
              <a:rPr lang="en-US" sz="3800" dirty="0"/>
              <a:t>Japan 					2011		9.0</a:t>
            </a:r>
          </a:p>
          <a:p>
            <a:pPr marL="0" indent="0">
              <a:buNone/>
            </a:pPr>
            <a:r>
              <a:rPr lang="en-US" sz="3800" dirty="0"/>
              <a:t>Kamchatka				1952		9.0</a:t>
            </a:r>
          </a:p>
          <a:p>
            <a:pPr marL="0" indent="0">
              <a:buNone/>
            </a:pPr>
            <a:r>
              <a:rPr lang="en-US" sz="3800" dirty="0"/>
              <a:t>Chile					2010		8.8</a:t>
            </a:r>
          </a:p>
          <a:p>
            <a:pPr marL="0" indent="0">
              <a:buNone/>
            </a:pPr>
            <a:r>
              <a:rPr lang="en-US" sz="3800" dirty="0"/>
              <a:t>Ecuador-Colombia		</a:t>
            </a:r>
            <a:r>
              <a:rPr lang="en-US" sz="3800" dirty="0" smtClean="0"/>
              <a:t>1906</a:t>
            </a:r>
            <a:r>
              <a:rPr lang="en-US" sz="3800" dirty="0"/>
              <a:t>		8.8</a:t>
            </a:r>
          </a:p>
          <a:p>
            <a:pPr marL="0" indent="0">
              <a:buNone/>
            </a:pPr>
            <a:r>
              <a:rPr lang="en-US" sz="3800" dirty="0"/>
              <a:t>Alaska (Rat Island)		</a:t>
            </a:r>
            <a:r>
              <a:rPr lang="en-US" sz="3800" dirty="0" smtClean="0"/>
              <a:t>1965</a:t>
            </a:r>
            <a:r>
              <a:rPr lang="en-US" sz="3800" dirty="0"/>
              <a:t>		8.7</a:t>
            </a:r>
          </a:p>
          <a:p>
            <a:pPr marL="0" indent="0">
              <a:buNone/>
            </a:pPr>
            <a:r>
              <a:rPr lang="en-US" sz="3800" dirty="0"/>
              <a:t>Sumatra (North)			2005		8.6</a:t>
            </a:r>
          </a:p>
          <a:p>
            <a:pPr marL="0" indent="0">
              <a:buNone/>
            </a:pPr>
            <a:r>
              <a:rPr lang="en-US" sz="3800" dirty="0"/>
              <a:t>Tibet-Assam				1950		8.6</a:t>
            </a:r>
          </a:p>
          <a:p>
            <a:endParaRPr lang="en-US" dirty="0"/>
          </a:p>
        </p:txBody>
      </p:sp>
      <p:sp>
        <p:nvSpPr>
          <p:cNvPr id="4" name="TextBox 3"/>
          <p:cNvSpPr txBox="1"/>
          <p:nvPr/>
        </p:nvSpPr>
        <p:spPr>
          <a:xfrm>
            <a:off x="1134533" y="5588008"/>
            <a:ext cx="3298198" cy="369332"/>
          </a:xfrm>
          <a:prstGeom prst="rect">
            <a:avLst/>
          </a:prstGeom>
          <a:noFill/>
        </p:spPr>
        <p:txBody>
          <a:bodyPr wrap="none" rtlCol="0">
            <a:spAutoFit/>
          </a:bodyPr>
          <a:lstStyle/>
          <a:p>
            <a:r>
              <a:rPr lang="en-US" dirty="0" smtClean="0"/>
              <a:t>* Estimates range from 9.1 to 9.3</a:t>
            </a:r>
            <a:endParaRPr lang="en-US" dirty="0"/>
          </a:p>
        </p:txBody>
      </p:sp>
    </p:spTree>
    <p:extLst>
      <p:ext uri="{BB962C8B-B14F-4D97-AF65-F5344CB8AC3E}">
        <p14:creationId xmlns:p14="http://schemas.microsoft.com/office/powerpoint/2010/main" val="3093195158"/>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4821"/>
            <a:ext cx="8229600" cy="1143000"/>
          </a:xfrm>
        </p:spPr>
        <p:txBody>
          <a:bodyPr>
            <a:normAutofit/>
          </a:bodyPr>
          <a:lstStyle/>
          <a:p>
            <a:r>
              <a:rPr lang="en-US" sz="3600" dirty="0" smtClean="0"/>
              <a:t>The Hindenburg Disaster, 1937</a:t>
            </a:r>
            <a:endParaRPr lang="en-US" sz="3600" dirty="0"/>
          </a:p>
        </p:txBody>
      </p:sp>
      <p:sp>
        <p:nvSpPr>
          <p:cNvPr id="3" name="Content Placeholder 2"/>
          <p:cNvSpPr>
            <a:spLocks noGrp="1"/>
          </p:cNvSpPr>
          <p:nvPr>
            <p:ph idx="1"/>
          </p:nvPr>
        </p:nvSpPr>
        <p:spPr/>
        <p:txBody>
          <a:bodyPr/>
          <a:lstStyle/>
          <a:p>
            <a:endParaRPr lang="en-US"/>
          </a:p>
        </p:txBody>
      </p:sp>
      <p:pic>
        <p:nvPicPr>
          <p:cNvPr id="4" name="Picture 3"/>
          <p:cNvPicPr preferRelativeResize="0">
            <a:picLocks noChangeAspect="1"/>
          </p:cNvPicPr>
          <p:nvPr/>
        </p:nvPicPr>
        <p:blipFill>
          <a:blip r:embed="rId2">
            <a:extLst>
              <a:ext uri="{28A0092B-C50C-407E-A947-70E740481C1C}">
                <a14:useLocalDpi xmlns:a14="http://schemas.microsoft.com/office/drawing/2010/main" val="0"/>
              </a:ext>
            </a:extLst>
          </a:blip>
          <a:stretch>
            <a:fillRect/>
          </a:stretch>
        </p:blipFill>
        <p:spPr>
          <a:xfrm>
            <a:off x="863619" y="899908"/>
            <a:ext cx="7242048" cy="5514518"/>
          </a:xfrm>
          <a:prstGeom prst="rect">
            <a:avLst/>
          </a:prstGeom>
        </p:spPr>
      </p:pic>
    </p:spTree>
    <p:extLst>
      <p:ext uri="{BB962C8B-B14F-4D97-AF65-F5344CB8AC3E}">
        <p14:creationId xmlns:p14="http://schemas.microsoft.com/office/powerpoint/2010/main" val="2882831002"/>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Hypothetical Trench Cross Section,</a:t>
            </a:r>
            <a:br>
              <a:rPr lang="en-US" sz="3200" dirty="0" smtClean="0"/>
            </a:br>
            <a:r>
              <a:rPr lang="en-US" sz="3200" dirty="0" smtClean="0"/>
              <a:t>Showing Earthquake Offset</a:t>
            </a:r>
            <a:endParaRPr lang="en-US" sz="3200" dirty="0"/>
          </a:p>
        </p:txBody>
      </p:sp>
      <p:pic>
        <p:nvPicPr>
          <p:cNvPr id="4" name="Content Placeholder 3"/>
          <p:cNvPicPr preferRelativeResize="0">
            <a:picLocks noGrp="1" noChangeAspect="1"/>
          </p:cNvPicPr>
          <p:nvPr>
            <p:ph idx="1"/>
          </p:nvPr>
        </p:nvPicPr>
        <p:blipFill rotWithShape="1">
          <a:blip r:embed="rId3">
            <a:extLst>
              <a:ext uri="{28A0092B-C50C-407E-A947-70E740481C1C}">
                <a14:useLocalDpi xmlns:a14="http://schemas.microsoft.com/office/drawing/2010/main" val="0"/>
              </a:ext>
            </a:extLst>
          </a:blip>
          <a:srcRect t="24110" b="10706"/>
          <a:stretch/>
        </p:blipFill>
        <p:spPr bwMode="auto">
          <a:xfrm>
            <a:off x="-237053" y="1397004"/>
            <a:ext cx="9052566" cy="4425696"/>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5047648"/>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Tsunami Stones</a:t>
            </a:r>
            <a:endParaRPr lang="en-US" dirty="0"/>
          </a:p>
        </p:txBody>
      </p:sp>
      <p:pic>
        <p:nvPicPr>
          <p:cNvPr id="4" name="Content Placeholder 3"/>
          <p:cNvPicPr>
            <a:picLocks noGrp="1"/>
          </p:cNvPicPr>
          <p:nvPr>
            <p:ph idx="1"/>
          </p:nvPr>
        </p:nvPicPr>
        <p:blipFill>
          <a:blip r:embed="rId3">
            <a:extLst>
              <a:ext uri="{28A0092B-C50C-407E-A947-70E740481C1C}">
                <a14:useLocalDpi xmlns:a14="http://schemas.microsoft.com/office/drawing/2010/main" val="0"/>
              </a:ext>
            </a:extLst>
          </a:blip>
          <a:srcRect t="4" b="4"/>
          <a:stretch>
            <a:fillRect/>
          </a:stretch>
        </p:blipFill>
        <p:spPr>
          <a:prstGeom prst="rect">
            <a:avLst/>
          </a:prstGeom>
        </p:spPr>
      </p:pic>
    </p:spTree>
    <p:extLst>
      <p:ext uri="{BB962C8B-B14F-4D97-AF65-F5344CB8AC3E}">
        <p14:creationId xmlns:p14="http://schemas.microsoft.com/office/powerpoint/2010/main" val="2676890460"/>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60901"/>
            <a:ext cx="8229600" cy="1143000"/>
          </a:xfrm>
        </p:spPr>
        <p:txBody>
          <a:bodyPr>
            <a:normAutofit fontScale="90000"/>
          </a:bodyPr>
          <a:lstStyle/>
          <a:p>
            <a:r>
              <a:rPr lang="en-US" sz="3100" dirty="0" smtClean="0"/>
              <a:t>Table 4.2: Large Historical Tsunamis in or near the Tohoku Region</a:t>
            </a:r>
            <a:r>
              <a:rPr lang="en-US" dirty="0" smtClean="0"/>
              <a:t/>
            </a:r>
            <a:br>
              <a:rPr lang="en-US" dirty="0" smtClean="0"/>
            </a:br>
            <a:endParaRPr lang="en-US" dirty="0"/>
          </a:p>
        </p:txBody>
      </p:sp>
      <p:sp>
        <p:nvSpPr>
          <p:cNvPr id="3" name="Content Placeholder 2"/>
          <p:cNvSpPr>
            <a:spLocks noGrp="1"/>
          </p:cNvSpPr>
          <p:nvPr>
            <p:ph idx="1"/>
          </p:nvPr>
        </p:nvSpPr>
        <p:spPr>
          <a:xfrm>
            <a:off x="1625577" y="1600200"/>
            <a:ext cx="8229600" cy="4525963"/>
          </a:xfrm>
        </p:spPr>
        <p:txBody>
          <a:bodyPr>
            <a:normAutofit fontScale="70000" lnSpcReduction="20000"/>
          </a:bodyPr>
          <a:lstStyle/>
          <a:p>
            <a:pPr marL="0" indent="0">
              <a:buNone/>
            </a:pPr>
            <a:r>
              <a:rPr lang="en-US" dirty="0"/>
              <a:t> </a:t>
            </a:r>
          </a:p>
          <a:p>
            <a:pPr marL="0" indent="0">
              <a:buNone/>
            </a:pPr>
            <a:r>
              <a:rPr lang="en-US" dirty="0"/>
              <a:t>Year		Maximum Run-Up Height (m)	 Reference</a:t>
            </a:r>
          </a:p>
          <a:p>
            <a:pPr marL="0" indent="0">
              <a:buNone/>
            </a:pPr>
            <a:r>
              <a:rPr lang="en-US" dirty="0"/>
              <a:t> </a:t>
            </a:r>
          </a:p>
          <a:p>
            <a:pPr marL="0" indent="0">
              <a:buNone/>
            </a:pPr>
            <a:r>
              <a:rPr lang="en-US" dirty="0"/>
              <a:t>869		   </a:t>
            </a:r>
            <a:r>
              <a:rPr lang="en-US" dirty="0" smtClean="0"/>
              <a:t>	? </a:t>
            </a:r>
            <a:r>
              <a:rPr lang="en-US" dirty="0"/>
              <a:t>(similar to 2011?)			</a:t>
            </a:r>
            <a:r>
              <a:rPr lang="en-US" dirty="0" smtClean="0"/>
              <a:t>	  	1</a:t>
            </a:r>
            <a:endParaRPr lang="en-US" dirty="0"/>
          </a:p>
          <a:p>
            <a:pPr marL="0" indent="0">
              <a:buNone/>
            </a:pPr>
            <a:r>
              <a:rPr lang="en-US" dirty="0"/>
              <a:t>1611			       25				 </a:t>
            </a:r>
            <a:r>
              <a:rPr lang="en-US" dirty="0" smtClean="0"/>
              <a:t>			2,3</a:t>
            </a:r>
            <a:endParaRPr lang="en-US" dirty="0"/>
          </a:p>
          <a:p>
            <a:pPr marL="0" indent="0">
              <a:buNone/>
            </a:pPr>
            <a:r>
              <a:rPr lang="en-US" dirty="0"/>
              <a:t>1896			       38				  </a:t>
            </a:r>
            <a:r>
              <a:rPr lang="en-US" dirty="0" smtClean="0"/>
              <a:t>			2,3</a:t>
            </a:r>
            <a:endParaRPr lang="en-US" dirty="0"/>
          </a:p>
          <a:p>
            <a:pPr marL="0" indent="0">
              <a:buNone/>
            </a:pPr>
            <a:r>
              <a:rPr lang="en-US" dirty="0"/>
              <a:t>1933			       27				  </a:t>
            </a:r>
            <a:r>
              <a:rPr lang="en-US" dirty="0" smtClean="0"/>
              <a:t>			2,3</a:t>
            </a:r>
            <a:endParaRPr lang="en-US" dirty="0"/>
          </a:p>
          <a:p>
            <a:pPr marL="0" indent="0">
              <a:buNone/>
            </a:pPr>
            <a:r>
              <a:rPr lang="en-US" dirty="0"/>
              <a:t>2011			       40				 </a:t>
            </a:r>
            <a:r>
              <a:rPr lang="en-US" dirty="0" smtClean="0"/>
              <a:t>			3</a:t>
            </a:r>
            <a:endParaRPr lang="en-US" dirty="0"/>
          </a:p>
          <a:p>
            <a:pPr marL="0" indent="0">
              <a:buNone/>
            </a:pPr>
            <a:r>
              <a:rPr lang="en-US" dirty="0"/>
              <a:t> </a:t>
            </a:r>
          </a:p>
          <a:p>
            <a:pPr marL="0" indent="0">
              <a:buNone/>
            </a:pPr>
            <a:r>
              <a:rPr lang="en-US" sz="2600" dirty="0"/>
              <a:t>References:</a:t>
            </a:r>
          </a:p>
          <a:p>
            <a:pPr marL="0" lvl="0" indent="0">
              <a:buNone/>
            </a:pPr>
            <a:r>
              <a:rPr lang="en-US" sz="2600" i="1" dirty="0" smtClean="0"/>
              <a:t>1. Minoura </a:t>
            </a:r>
            <a:r>
              <a:rPr lang="en-US" sz="2600" i="1" dirty="0"/>
              <a:t>et al.</a:t>
            </a:r>
            <a:r>
              <a:rPr lang="en-US" sz="2600" dirty="0"/>
              <a:t> [2001]</a:t>
            </a:r>
          </a:p>
          <a:p>
            <a:pPr marL="0" lvl="0" indent="0">
              <a:buNone/>
            </a:pPr>
            <a:r>
              <a:rPr lang="en-US" sz="2600" i="1" dirty="0" smtClean="0"/>
              <a:t>2. Watanabe</a:t>
            </a:r>
            <a:r>
              <a:rPr lang="en-US" sz="2600" dirty="0" smtClean="0"/>
              <a:t> </a:t>
            </a:r>
            <a:r>
              <a:rPr lang="en-US" sz="2600" dirty="0"/>
              <a:t>[1998]</a:t>
            </a:r>
          </a:p>
          <a:p>
            <a:pPr marL="0" lvl="0" indent="0">
              <a:buNone/>
            </a:pPr>
            <a:r>
              <a:rPr lang="en-US" sz="2600" i="1" dirty="0" smtClean="0"/>
              <a:t>3. </a:t>
            </a:r>
            <a:r>
              <a:rPr lang="en-US" sz="2600" i="1" dirty="0" err="1" smtClean="0"/>
              <a:t>Nöggerath</a:t>
            </a:r>
            <a:r>
              <a:rPr lang="en-US" sz="2600" i="1" dirty="0" smtClean="0"/>
              <a:t> </a:t>
            </a:r>
            <a:r>
              <a:rPr lang="en-US" sz="2600" i="1" dirty="0"/>
              <a:t>et al.</a:t>
            </a:r>
            <a:r>
              <a:rPr lang="en-US" sz="2600" dirty="0"/>
              <a:t> [2011]</a:t>
            </a:r>
          </a:p>
          <a:p>
            <a:endParaRPr lang="en-US" dirty="0"/>
          </a:p>
        </p:txBody>
      </p:sp>
    </p:spTree>
    <p:extLst>
      <p:ext uri="{BB962C8B-B14F-4D97-AF65-F5344CB8AC3E}">
        <p14:creationId xmlns:p14="http://schemas.microsoft.com/office/powerpoint/2010/main" val="3862042923"/>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preferRelativeResize="0">
            <a:picLocks noChangeAspect="1"/>
          </p:cNvPicPr>
          <p:nvPr/>
        </p:nvPicPr>
        <p:blipFill rotWithShape="1">
          <a:blip r:embed="rId3">
            <a:extLst>
              <a:ext uri="{28A0092B-C50C-407E-A947-70E740481C1C}">
                <a14:useLocalDpi xmlns:a14="http://schemas.microsoft.com/office/drawing/2010/main" val="0"/>
              </a:ext>
            </a:extLst>
          </a:blip>
          <a:srcRect l="21877" t="28269" r="50752" b="27233"/>
          <a:stretch/>
        </p:blipFill>
        <p:spPr bwMode="auto">
          <a:xfrm>
            <a:off x="1314679" y="-204323"/>
            <a:ext cx="6408522" cy="674202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709469651"/>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a:off x="284039" y="667064"/>
            <a:ext cx="8641082" cy="4698587"/>
          </a:xfrm>
          <a:prstGeom prst="rect">
            <a:avLst/>
          </a:prstGeom>
        </p:spPr>
      </p:pic>
    </p:spTree>
    <p:extLst>
      <p:ext uri="{BB962C8B-B14F-4D97-AF65-F5344CB8AC3E}">
        <p14:creationId xmlns:p14="http://schemas.microsoft.com/office/powerpoint/2010/main" val="3370203501"/>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preferRelativeResize="0">
            <a:picLocks noGrp="1" noChangeAspect="1"/>
          </p:cNvPicPr>
          <p:nvPr>
            <p:ph idx="1"/>
          </p:nvPr>
        </p:nvPicPr>
        <p:blipFill rotWithShape="1">
          <a:blip r:embed="rId3">
            <a:extLst>
              <a:ext uri="{28A0092B-C50C-407E-A947-70E740481C1C}">
                <a14:useLocalDpi xmlns:a14="http://schemas.microsoft.com/office/drawing/2010/main" val="0"/>
              </a:ext>
            </a:extLst>
          </a:blip>
          <a:srcRect t="464" b="-8494"/>
          <a:stretch/>
        </p:blipFill>
        <p:spPr>
          <a:xfrm>
            <a:off x="2173603" y="6732"/>
            <a:ext cx="4792922" cy="7380762"/>
          </a:xfrm>
          <a:prstGeom prst="rect">
            <a:avLst/>
          </a:prstGeom>
        </p:spPr>
      </p:pic>
    </p:spTree>
    <p:extLst>
      <p:ext uri="{BB962C8B-B14F-4D97-AF65-F5344CB8AC3E}">
        <p14:creationId xmlns:p14="http://schemas.microsoft.com/office/powerpoint/2010/main" val="4033426815"/>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preferRelativeResize="0">
            <a:picLocks noChangeAspect="1"/>
          </p:cNvPicPr>
          <p:nvPr/>
        </p:nvPicPr>
        <p:blipFill rotWithShape="1">
          <a:blip r:embed="rId3">
            <a:extLst>
              <a:ext uri="{28A0092B-C50C-407E-A947-70E740481C1C}">
                <a14:useLocalDpi xmlns:a14="http://schemas.microsoft.com/office/drawing/2010/main" val="0"/>
              </a:ext>
            </a:extLst>
          </a:blip>
          <a:srcRect t="8332" b="8334"/>
          <a:stretch/>
        </p:blipFill>
        <p:spPr>
          <a:xfrm>
            <a:off x="1025218" y="141564"/>
            <a:ext cx="7242048" cy="6035040"/>
          </a:xfrm>
          <a:prstGeom prst="rect">
            <a:avLst/>
          </a:prstGeom>
        </p:spPr>
      </p:pic>
    </p:spTree>
    <p:extLst>
      <p:ext uri="{BB962C8B-B14F-4D97-AF65-F5344CB8AC3E}">
        <p14:creationId xmlns:p14="http://schemas.microsoft.com/office/powerpoint/2010/main" val="1569340853"/>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preferRelativeResize="0">
            <a:picLocks noGrp="1" noChangeAspect="1"/>
          </p:cNvPicPr>
          <p:nvPr>
            <p:ph idx="1"/>
          </p:nvPr>
        </p:nvPicPr>
        <p:blipFill rotWithShape="1">
          <a:blip r:embed="rId3">
            <a:extLst>
              <a:ext uri="{28A0092B-C50C-407E-A947-70E740481C1C}">
                <a14:useLocalDpi xmlns:a14="http://schemas.microsoft.com/office/drawing/2010/main" val="0"/>
              </a:ext>
            </a:extLst>
          </a:blip>
          <a:srcRect t="22502" b="22502"/>
          <a:stretch/>
        </p:blipFill>
        <p:spPr bwMode="auto">
          <a:xfrm>
            <a:off x="-915927" y="673204"/>
            <a:ext cx="11274550" cy="620056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589195849"/>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preferRelativeResize="0">
            <a:picLocks noGrp="1" noChangeAspect="1"/>
          </p:cNvPicPr>
          <p:nvPr>
            <p:ph idx="1"/>
          </p:nvPr>
        </p:nvPicPr>
        <p:blipFill>
          <a:blip r:embed="rId3">
            <a:extLst>
              <a:ext uri="{28A0092B-C50C-407E-A947-70E740481C1C}">
                <a14:useLocalDpi xmlns:a14="http://schemas.microsoft.com/office/drawing/2010/main" val="0"/>
              </a:ext>
            </a:extLst>
          </a:blip>
          <a:srcRect l="2724" r="2724"/>
          <a:stretch>
            <a:fillRect/>
          </a:stretch>
        </p:blipFill>
        <p:spPr>
          <a:xfrm>
            <a:off x="45262" y="604541"/>
            <a:ext cx="9052558" cy="4978559"/>
          </a:xfrm>
          <a:prstGeom prst="rect">
            <a:avLst/>
          </a:prstGeom>
        </p:spPr>
      </p:pic>
    </p:spTree>
    <p:extLst>
      <p:ext uri="{BB962C8B-B14F-4D97-AF65-F5344CB8AC3E}">
        <p14:creationId xmlns:p14="http://schemas.microsoft.com/office/powerpoint/2010/main" val="1890604649"/>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il_fi" descr="http://www.readthespirit.com/storage/0324%20Triangle%20Shirtwaist%20Factory%20fire.jpg?__SQUARESPACE_CACHEVERSION=1300905713950"/>
          <p:cNvPicPr preferRelativeResize="0">
            <a:picLocks noChangeAspect="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1249543" y="118570"/>
            <a:ext cx="3960466" cy="6466637"/>
          </a:xfrm>
          <a:prstGeom prst="rect">
            <a:avLst/>
          </a:prstGeom>
          <a:noFill/>
          <a:ln>
            <a:noFill/>
          </a:ln>
        </p:spPr>
      </p:pic>
      <p:sp>
        <p:nvSpPr>
          <p:cNvPr id="5" name="TextBox 4"/>
          <p:cNvSpPr txBox="1"/>
          <p:nvPr/>
        </p:nvSpPr>
        <p:spPr>
          <a:xfrm>
            <a:off x="5959154" y="514220"/>
            <a:ext cx="2727646" cy="2308324"/>
          </a:xfrm>
          <a:prstGeom prst="rect">
            <a:avLst/>
          </a:prstGeom>
          <a:noFill/>
        </p:spPr>
        <p:txBody>
          <a:bodyPr wrap="square" rtlCol="0">
            <a:spAutoFit/>
          </a:bodyPr>
          <a:lstStyle/>
          <a:p>
            <a:r>
              <a:rPr lang="en-US" sz="3600" b="1" dirty="0"/>
              <a:t>The Triangle Shirtwaist Factory </a:t>
            </a:r>
            <a:r>
              <a:rPr lang="en-US" sz="3600" b="1" dirty="0" smtClean="0"/>
              <a:t>Fire, 1911</a:t>
            </a:r>
            <a:endParaRPr lang="en-US" sz="3600" dirty="0"/>
          </a:p>
        </p:txBody>
      </p:sp>
    </p:spTree>
    <p:extLst>
      <p:ext uri="{BB962C8B-B14F-4D97-AF65-F5344CB8AC3E}">
        <p14:creationId xmlns:p14="http://schemas.microsoft.com/office/powerpoint/2010/main" val="4022557757"/>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Table 2.1.  Top ten disasters in US history, ranked by fatalities</a:t>
            </a:r>
            <a:br>
              <a:rPr lang="en-US" dirty="0" smtClean="0"/>
            </a:br>
            <a:endParaRPr lang="en-US" dirty="0"/>
          </a:p>
        </p:txBody>
      </p:sp>
      <p:sp>
        <p:nvSpPr>
          <p:cNvPr id="3" name="Content Placeholder 2"/>
          <p:cNvSpPr>
            <a:spLocks noGrp="1"/>
          </p:cNvSpPr>
          <p:nvPr>
            <p:ph idx="1"/>
          </p:nvPr>
        </p:nvSpPr>
        <p:spPr>
          <a:xfrm>
            <a:off x="929349" y="1600200"/>
            <a:ext cx="8229600" cy="4525963"/>
          </a:xfrm>
        </p:spPr>
        <p:txBody>
          <a:bodyPr>
            <a:normAutofit fontScale="55000" lnSpcReduction="20000"/>
          </a:bodyPr>
          <a:lstStyle/>
          <a:p>
            <a:pPr marL="0" indent="0">
              <a:buNone/>
            </a:pPr>
            <a:r>
              <a:rPr lang="en-US" dirty="0"/>
              <a:t> </a:t>
            </a:r>
          </a:p>
          <a:p>
            <a:pPr marL="0" indent="0">
              <a:buNone/>
            </a:pPr>
            <a:r>
              <a:rPr lang="en-US" dirty="0" smtClean="0"/>
              <a:t>Year	</a:t>
            </a:r>
            <a:r>
              <a:rPr lang="en-US" dirty="0"/>
              <a:t>	Type			Property      Fatalities    	</a:t>
            </a:r>
            <a:r>
              <a:rPr lang="en-US" dirty="0" smtClean="0"/>
              <a:t>	Location</a:t>
            </a:r>
            <a:endParaRPr lang="en-US" dirty="0"/>
          </a:p>
          <a:p>
            <a:pPr marL="0" indent="0">
              <a:buNone/>
            </a:pPr>
            <a:r>
              <a:rPr lang="en-US" dirty="0"/>
              <a:t>				</a:t>
            </a:r>
            <a:r>
              <a:rPr lang="en-US" dirty="0" smtClean="0"/>
              <a:t>	Damage</a:t>
            </a:r>
            <a:r>
              <a:rPr lang="en-US" dirty="0"/>
              <a:t>	</a:t>
            </a:r>
          </a:p>
          <a:p>
            <a:pPr marL="0" indent="0">
              <a:buNone/>
            </a:pPr>
            <a:r>
              <a:rPr lang="en-US" dirty="0"/>
              <a:t>				</a:t>
            </a:r>
            <a:r>
              <a:rPr lang="en-US" dirty="0" smtClean="0"/>
              <a:t>	(</a:t>
            </a:r>
            <a:r>
              <a:rPr lang="en-US" dirty="0"/>
              <a:t>$US)		</a:t>
            </a:r>
          </a:p>
          <a:p>
            <a:pPr marL="0" indent="0">
              <a:buNone/>
            </a:pPr>
            <a:r>
              <a:rPr lang="en-US" dirty="0"/>
              <a:t> </a:t>
            </a:r>
          </a:p>
          <a:p>
            <a:pPr marL="0" indent="0">
              <a:buNone/>
            </a:pPr>
            <a:r>
              <a:rPr lang="en-US" dirty="0"/>
              <a:t>1900	Hurricane		-		8,000		Galveston, Texas</a:t>
            </a:r>
          </a:p>
          <a:p>
            <a:pPr marL="0" indent="0">
              <a:buNone/>
            </a:pPr>
            <a:r>
              <a:rPr lang="en-US" dirty="0"/>
              <a:t>1906	Earthquake		-		4,500		San Francisco, California</a:t>
            </a:r>
          </a:p>
          <a:p>
            <a:pPr marL="0" indent="0">
              <a:buNone/>
            </a:pPr>
            <a:r>
              <a:rPr lang="en-US" dirty="0"/>
              <a:t>1928	Hurricane		-		4,000		Florida, Puerto Rico</a:t>
            </a:r>
          </a:p>
          <a:p>
            <a:pPr marL="0" indent="0">
              <a:buNone/>
            </a:pPr>
            <a:r>
              <a:rPr lang="en-US" dirty="0"/>
              <a:t>2001	Terrorist attack	$10B	</a:t>
            </a:r>
            <a:r>
              <a:rPr lang="en-US" dirty="0" smtClean="0"/>
              <a:t>3,000</a:t>
            </a:r>
            <a:r>
              <a:rPr lang="en-US" dirty="0"/>
              <a:t>	</a:t>
            </a:r>
            <a:r>
              <a:rPr lang="en-US" dirty="0" smtClean="0"/>
              <a:t>	New </a:t>
            </a:r>
            <a:r>
              <a:rPr lang="en-US" dirty="0"/>
              <a:t>York, New York</a:t>
            </a:r>
          </a:p>
          <a:p>
            <a:pPr marL="0" indent="0">
              <a:buNone/>
            </a:pPr>
            <a:r>
              <a:rPr lang="en-US" dirty="0"/>
              <a:t>1941	Military attack		-		2,500		Pearl Harbor, Hawaii</a:t>
            </a:r>
          </a:p>
          <a:p>
            <a:pPr marL="0" indent="0">
              <a:buNone/>
            </a:pPr>
            <a:r>
              <a:rPr lang="en-US" dirty="0"/>
              <a:t>1889	Dam burst		-		2,200		Johnstown, Pennsylvania</a:t>
            </a:r>
          </a:p>
          <a:p>
            <a:pPr marL="0" indent="0">
              <a:buNone/>
            </a:pPr>
            <a:r>
              <a:rPr lang="en-US" dirty="0"/>
              <a:t>1893	Hurricane		-		2,000		Louisiana	</a:t>
            </a:r>
          </a:p>
          <a:p>
            <a:pPr marL="0" indent="0">
              <a:buNone/>
            </a:pPr>
            <a:r>
              <a:rPr lang="en-US" dirty="0"/>
              <a:t>2005	Hurricane		$100B	</a:t>
            </a:r>
            <a:r>
              <a:rPr lang="en-US" dirty="0" smtClean="0"/>
              <a:t>1,800</a:t>
            </a:r>
            <a:r>
              <a:rPr lang="en-US" dirty="0"/>
              <a:t>	</a:t>
            </a:r>
            <a:r>
              <a:rPr lang="en-US" dirty="0" smtClean="0"/>
              <a:t>	New </a:t>
            </a:r>
            <a:r>
              <a:rPr lang="en-US" dirty="0"/>
              <a:t>Orleans, Louisiana</a:t>
            </a:r>
          </a:p>
          <a:p>
            <a:pPr marL="0" indent="0">
              <a:buNone/>
            </a:pPr>
            <a:r>
              <a:rPr lang="en-US" dirty="0"/>
              <a:t>1865	Ship wreck		-		1,700		Memphis, Tennessee</a:t>
            </a:r>
          </a:p>
          <a:p>
            <a:pPr marL="0" indent="0">
              <a:buNone/>
            </a:pPr>
            <a:r>
              <a:rPr lang="en-US" dirty="0"/>
              <a:t>1980	Heat wave		$1B		1,700		Central, southern US</a:t>
            </a:r>
          </a:p>
          <a:p>
            <a:endParaRPr lang="en-US" dirty="0"/>
          </a:p>
        </p:txBody>
      </p:sp>
    </p:spTree>
    <p:extLst>
      <p:ext uri="{BB962C8B-B14F-4D97-AF65-F5344CB8AC3E}">
        <p14:creationId xmlns:p14="http://schemas.microsoft.com/office/powerpoint/2010/main" val="4274516952"/>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a:off x="273471" y="196584"/>
            <a:ext cx="8613642" cy="6406401"/>
          </a:xfrm>
          <a:prstGeom prst="rect">
            <a:avLst/>
          </a:prstGeom>
        </p:spPr>
      </p:pic>
    </p:spTree>
    <p:extLst>
      <p:ext uri="{BB962C8B-B14F-4D97-AF65-F5344CB8AC3E}">
        <p14:creationId xmlns:p14="http://schemas.microsoft.com/office/powerpoint/2010/main" val="2730115309"/>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Table 2.2.  Top ten global disasters since 1970, ranked by fatalities</a:t>
            </a:r>
            <a:br>
              <a:rPr lang="en-US" dirty="0" smtClean="0"/>
            </a:br>
            <a:endParaRPr lang="en-US" dirty="0"/>
          </a:p>
        </p:txBody>
      </p:sp>
      <p:sp>
        <p:nvSpPr>
          <p:cNvPr id="3" name="Content Placeholder 2"/>
          <p:cNvSpPr>
            <a:spLocks noGrp="1"/>
          </p:cNvSpPr>
          <p:nvPr>
            <p:ph idx="1"/>
          </p:nvPr>
        </p:nvSpPr>
        <p:spPr>
          <a:xfrm>
            <a:off x="717696" y="1600200"/>
            <a:ext cx="8229600" cy="4525963"/>
          </a:xfrm>
        </p:spPr>
        <p:txBody>
          <a:bodyPr>
            <a:normAutofit fontScale="77500" lnSpcReduction="20000"/>
          </a:bodyPr>
          <a:lstStyle/>
          <a:p>
            <a:pPr marL="0" indent="0">
              <a:buNone/>
            </a:pPr>
            <a:r>
              <a:rPr lang="en-US" dirty="0" smtClean="0"/>
              <a:t>Year,</a:t>
            </a:r>
            <a:r>
              <a:rPr lang="en-US" dirty="0"/>
              <a:t>	Type			     </a:t>
            </a:r>
            <a:r>
              <a:rPr lang="en-US" dirty="0" smtClean="0"/>
              <a:t>	 </a:t>
            </a:r>
            <a:r>
              <a:rPr lang="en-US" dirty="0"/>
              <a:t>	</a:t>
            </a:r>
            <a:r>
              <a:rPr lang="en-US" dirty="0" smtClean="0"/>
              <a:t>Fatalities    Location</a:t>
            </a:r>
            <a:r>
              <a:rPr lang="en-US" dirty="0"/>
              <a:t>											</a:t>
            </a:r>
          </a:p>
          <a:p>
            <a:pPr marL="0" indent="0">
              <a:buNone/>
            </a:pPr>
            <a:r>
              <a:rPr lang="en-US" dirty="0" smtClean="0"/>
              <a:t>1970 </a:t>
            </a:r>
            <a:r>
              <a:rPr lang="en-US" dirty="0"/>
              <a:t>	Storm, flood			</a:t>
            </a:r>
            <a:r>
              <a:rPr lang="en-US" dirty="0" smtClean="0"/>
              <a:t>300,000</a:t>
            </a:r>
            <a:r>
              <a:rPr lang="en-US" dirty="0"/>
              <a:t>	Bangladesh</a:t>
            </a:r>
          </a:p>
          <a:p>
            <a:pPr marL="0" indent="0">
              <a:buNone/>
            </a:pPr>
            <a:r>
              <a:rPr lang="en-US" dirty="0" smtClean="0"/>
              <a:t>1976 </a:t>
            </a:r>
            <a:r>
              <a:rPr lang="en-US" dirty="0"/>
              <a:t>	Earthquake			</a:t>
            </a:r>
            <a:r>
              <a:rPr lang="en-US" dirty="0" smtClean="0"/>
              <a:t>255,000</a:t>
            </a:r>
            <a:r>
              <a:rPr lang="en-US" dirty="0"/>
              <a:t>	China</a:t>
            </a:r>
          </a:p>
          <a:p>
            <a:pPr marL="0" indent="0">
              <a:buNone/>
            </a:pPr>
            <a:r>
              <a:rPr lang="en-US" dirty="0" smtClean="0"/>
              <a:t>2010 </a:t>
            </a:r>
            <a:r>
              <a:rPr lang="en-US" dirty="0"/>
              <a:t>	Earthquake			</a:t>
            </a:r>
            <a:r>
              <a:rPr lang="en-US" dirty="0" smtClean="0"/>
              <a:t>222,500</a:t>
            </a:r>
            <a:r>
              <a:rPr lang="en-US" dirty="0"/>
              <a:t>	Haiti</a:t>
            </a:r>
          </a:p>
          <a:p>
            <a:pPr marL="0" indent="0">
              <a:buNone/>
            </a:pPr>
            <a:r>
              <a:rPr lang="en-US" dirty="0" smtClean="0"/>
              <a:t>2004 </a:t>
            </a:r>
            <a:r>
              <a:rPr lang="en-US" dirty="0"/>
              <a:t>	Earthquake, tsunami	</a:t>
            </a:r>
            <a:r>
              <a:rPr lang="en-US" dirty="0" smtClean="0"/>
              <a:t>222,000</a:t>
            </a:r>
            <a:r>
              <a:rPr lang="en-US" dirty="0"/>
              <a:t>	Indian Ocean</a:t>
            </a:r>
          </a:p>
          <a:p>
            <a:pPr marL="0" indent="0">
              <a:buNone/>
            </a:pPr>
            <a:r>
              <a:rPr lang="en-US" dirty="0" smtClean="0"/>
              <a:t>2008 </a:t>
            </a:r>
            <a:r>
              <a:rPr lang="en-US" dirty="0"/>
              <a:t>	Cyclone </a:t>
            </a:r>
            <a:r>
              <a:rPr lang="en-US" dirty="0" err="1"/>
              <a:t>Nargis</a:t>
            </a:r>
            <a:r>
              <a:rPr lang="en-US" dirty="0"/>
              <a:t>		</a:t>
            </a:r>
            <a:r>
              <a:rPr lang="en-US" dirty="0" smtClean="0"/>
              <a:t>138,300</a:t>
            </a:r>
            <a:r>
              <a:rPr lang="en-US" dirty="0"/>
              <a:t>	Myanmar (Burma)</a:t>
            </a:r>
          </a:p>
          <a:p>
            <a:pPr marL="0" indent="0">
              <a:buNone/>
            </a:pPr>
            <a:r>
              <a:rPr lang="en-US" dirty="0" smtClean="0"/>
              <a:t>1991 </a:t>
            </a:r>
            <a:r>
              <a:rPr lang="en-US" dirty="0"/>
              <a:t>	Cyclone Gorky		</a:t>
            </a:r>
            <a:r>
              <a:rPr lang="en-US" dirty="0" smtClean="0"/>
              <a:t>138,000</a:t>
            </a:r>
            <a:r>
              <a:rPr lang="en-US" dirty="0"/>
              <a:t>	Bangladesh</a:t>
            </a:r>
          </a:p>
          <a:p>
            <a:pPr marL="0" indent="0">
              <a:buNone/>
            </a:pPr>
            <a:r>
              <a:rPr lang="en-US" dirty="0" smtClean="0"/>
              <a:t>2008 </a:t>
            </a:r>
            <a:r>
              <a:rPr lang="en-US" dirty="0"/>
              <a:t>	Earthquake			</a:t>
            </a:r>
            <a:r>
              <a:rPr lang="en-US" dirty="0" smtClean="0"/>
              <a:t>87,500</a:t>
            </a:r>
            <a:r>
              <a:rPr lang="en-US" dirty="0"/>
              <a:t>		China	</a:t>
            </a:r>
          </a:p>
          <a:p>
            <a:pPr marL="0" indent="0">
              <a:buNone/>
            </a:pPr>
            <a:r>
              <a:rPr lang="en-US" dirty="0" smtClean="0"/>
              <a:t>2005 </a:t>
            </a:r>
            <a:r>
              <a:rPr lang="en-US" dirty="0"/>
              <a:t>	Earthquake			</a:t>
            </a:r>
            <a:r>
              <a:rPr lang="en-US" dirty="0" smtClean="0"/>
              <a:t>73,300</a:t>
            </a:r>
            <a:r>
              <a:rPr lang="en-US" dirty="0"/>
              <a:t>		Pakistan, India</a:t>
            </a:r>
          </a:p>
          <a:p>
            <a:pPr marL="0" indent="0">
              <a:buNone/>
            </a:pPr>
            <a:r>
              <a:rPr lang="en-US" dirty="0" smtClean="0"/>
              <a:t>1970 </a:t>
            </a:r>
            <a:r>
              <a:rPr lang="en-US" dirty="0"/>
              <a:t>	Earthquake			</a:t>
            </a:r>
            <a:r>
              <a:rPr lang="en-US" dirty="0" smtClean="0"/>
              <a:t>66,000</a:t>
            </a:r>
            <a:r>
              <a:rPr lang="en-US" dirty="0"/>
              <a:t>		Peru</a:t>
            </a:r>
          </a:p>
          <a:p>
            <a:pPr marL="0" indent="0">
              <a:buNone/>
            </a:pPr>
            <a:r>
              <a:rPr lang="en-US" dirty="0"/>
              <a:t>2010	</a:t>
            </a:r>
            <a:r>
              <a:rPr lang="en-US" dirty="0" smtClean="0"/>
              <a:t>Heat </a:t>
            </a:r>
            <a:r>
              <a:rPr lang="en-US" dirty="0"/>
              <a:t>wave				55,600		Russia</a:t>
            </a:r>
          </a:p>
          <a:p>
            <a:endParaRPr lang="en-US" dirty="0"/>
          </a:p>
        </p:txBody>
      </p:sp>
    </p:spTree>
    <p:extLst>
      <p:ext uri="{BB962C8B-B14F-4D97-AF65-F5344CB8AC3E}">
        <p14:creationId xmlns:p14="http://schemas.microsoft.com/office/powerpoint/2010/main" val="3161844750"/>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preferRelativeResize="0">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62312" y="-1171779"/>
            <a:ext cx="6025260" cy="9041384"/>
          </a:xfrm>
          <a:prstGeom prst="rect">
            <a:avLst/>
          </a:prstGeom>
          <a:noFill/>
          <a:ln>
            <a:noFill/>
          </a:ln>
          <a:scene3d>
            <a:camera prst="orthographicFront">
              <a:rot lat="0" lon="0" rev="16200000"/>
            </a:camera>
            <a:lightRig rig="threePt" dir="t"/>
          </a:scene3d>
        </p:spPr>
      </p:pic>
    </p:spTree>
    <p:extLst>
      <p:ext uri="{BB962C8B-B14F-4D97-AF65-F5344CB8AC3E}">
        <p14:creationId xmlns:p14="http://schemas.microsoft.com/office/powerpoint/2010/main" val="808031619"/>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0962"/>
            <a:ext cx="8229600" cy="1143000"/>
          </a:xfrm>
        </p:spPr>
        <p:txBody>
          <a:bodyPr/>
          <a:lstStyle/>
          <a:p>
            <a:r>
              <a:rPr lang="en-US" dirty="0" smtClean="0"/>
              <a:t>Ring of Fire</a:t>
            </a:r>
            <a:endParaRPr lang="en-US" dirty="0"/>
          </a:p>
        </p:txBody>
      </p:sp>
      <p:pic>
        <p:nvPicPr>
          <p:cNvPr id="4" name="Content Placeholder 3"/>
          <p:cNvPicPr preferRelativeResize="0">
            <a:picLocks noGrp="1" noChangeAspect="1"/>
          </p:cNvPicPr>
          <p:nvPr>
            <p:ph idx="1"/>
          </p:nvPr>
        </p:nvPicPr>
        <p:blipFill>
          <a:blip r:embed="rId3">
            <a:extLst>
              <a:ext uri="{28A0092B-C50C-407E-A947-70E740481C1C}">
                <a14:useLocalDpi xmlns:a14="http://schemas.microsoft.com/office/drawing/2010/main" val="0"/>
              </a:ext>
            </a:extLst>
          </a:blip>
          <a:srcRect t="5907" b="5907"/>
          <a:stretch>
            <a:fillRect/>
          </a:stretch>
        </p:blipFill>
        <p:spPr>
          <a:xfrm>
            <a:off x="261827" y="1095518"/>
            <a:ext cx="8805670" cy="4842780"/>
          </a:xfrm>
          <a:prstGeom prst="rect">
            <a:avLst/>
          </a:prstGeom>
        </p:spPr>
      </p:pic>
    </p:spTree>
    <p:extLst>
      <p:ext uri="{BB962C8B-B14F-4D97-AF65-F5344CB8AC3E}">
        <p14:creationId xmlns:p14="http://schemas.microsoft.com/office/powerpoint/2010/main" val="3489120078"/>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738</TotalTime>
  <Words>3042</Words>
  <Application>Microsoft Macintosh PowerPoint</Application>
  <PresentationFormat>On-screen Show (4:3)</PresentationFormat>
  <Paragraphs>128</Paragraphs>
  <Slides>31</Slides>
  <Notes>26</Notes>
  <HiddenSlides>0</HiddenSlides>
  <MMClips>0</MMClip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Office Theme</vt:lpstr>
      <vt:lpstr>Figures from Curbing Catastrophe (Chapters One to Five)</vt:lpstr>
      <vt:lpstr>PowerPoint Presentation</vt:lpstr>
      <vt:lpstr>PowerPoint Presentation</vt:lpstr>
      <vt:lpstr>PowerPoint Presentation</vt:lpstr>
      <vt:lpstr>Table 2.1.  Top ten disasters in US history, ranked by fatalities </vt:lpstr>
      <vt:lpstr>PowerPoint Presentation</vt:lpstr>
      <vt:lpstr>Table 2.2.  Top ten global disasters since 1970, ranked by fatalities </vt:lpstr>
      <vt:lpstr>PowerPoint Presentation</vt:lpstr>
      <vt:lpstr>Ring of Fire</vt:lpstr>
      <vt:lpstr>Subduction Zone Cross Section</vt:lpstr>
      <vt:lpstr>Fence offset in 1906 Earthquake</vt:lpstr>
      <vt:lpstr>Stick-Slip Cycle, Vertical Fault</vt:lpstr>
      <vt:lpstr>PowerPoint Presentation</vt:lpstr>
      <vt:lpstr>Hurricane Tracks</vt:lpstr>
      <vt:lpstr>Track Location and Storm Intensity</vt:lpstr>
      <vt:lpstr>Sea Level in Key West, Florida</vt:lpstr>
      <vt:lpstr>PowerPoint Presentation</vt:lpstr>
      <vt:lpstr>PowerPoint Presentation</vt:lpstr>
      <vt:lpstr>Clipping</vt:lpstr>
      <vt:lpstr>PowerPoint Presentation</vt:lpstr>
      <vt:lpstr>PowerPoint Presentation</vt:lpstr>
      <vt:lpstr>Table 4.1.  Ten largest earthquakes in the last 110 years </vt:lpstr>
      <vt:lpstr>The Hindenburg Disaster, 1937</vt:lpstr>
      <vt:lpstr>Hypothetical Trench Cross Section, Showing Earthquake Offset</vt:lpstr>
      <vt:lpstr>Tsunami Stones</vt:lpstr>
      <vt:lpstr>Table 4.2: Large Historical Tsunamis in or near the Tohoku Region </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Figures from Curbing Catastrophe</dc:title>
  <dc:creator>Timothy H Dixon</dc:creator>
  <cp:lastModifiedBy>Timothy H Dixon</cp:lastModifiedBy>
  <cp:revision>29</cp:revision>
  <dcterms:created xsi:type="dcterms:W3CDTF">2017-02-11T18:31:38Z</dcterms:created>
  <dcterms:modified xsi:type="dcterms:W3CDTF">2017-02-12T19:05:43Z</dcterms:modified>
</cp:coreProperties>
</file>